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0" r:id="rId2"/>
    <p:sldId id="288" r:id="rId3"/>
    <p:sldId id="291" r:id="rId4"/>
    <p:sldId id="292" r:id="rId5"/>
    <p:sldId id="293" r:id="rId6"/>
    <p:sldId id="302" r:id="rId7"/>
    <p:sldId id="294" r:id="rId8"/>
    <p:sldId id="306" r:id="rId9"/>
    <p:sldId id="307" r:id="rId10"/>
    <p:sldId id="298" r:id="rId11"/>
    <p:sldId id="299" r:id="rId12"/>
    <p:sldId id="305" r:id="rId13"/>
    <p:sldId id="295" r:id="rId1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732"/>
  </p:normalViewPr>
  <p:slideViewPr>
    <p:cSldViewPr snapToGrid="0" snapToObjects="1">
      <p:cViewPr varScale="1">
        <p:scale>
          <a:sx n="115" d="100"/>
          <a:sy n="115" d="100"/>
        </p:scale>
        <p:origin x="1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xfrm>
            <a:off x="1143000" y="685800"/>
            <a:ext cx="4572000" cy="3429000"/>
          </a:xfrm>
          <a:prstGeom prst="rect">
            <a:avLst/>
          </a:prstGeom>
        </p:spPr>
        <p:txBody>
          <a:bodyPr/>
          <a:lstStyle/>
          <a:p>
            <a:endParaRPr/>
          </a:p>
        </p:txBody>
      </p:sp>
      <p:sp>
        <p:nvSpPr>
          <p:cNvPr id="61" name="Shape 6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69823490"/>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challenge in partnership with Bloomberg: How might we help disadvantaged youth gain the skills required to get a job?</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6703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15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us</a:t>
            </a:r>
            <a:r>
              <a:rPr lang="mr-IN" baseline="0" dirty="0" smtClean="0"/>
              <a:t>…</a:t>
            </a:r>
            <a:r>
              <a:rPr lang="en-US" baseline="0" dirty="0" smtClean="0"/>
              <a:t> but this is not about us</a:t>
            </a:r>
            <a:endParaRPr lang="en-US" dirty="0"/>
          </a:p>
        </p:txBody>
      </p:sp>
    </p:spTree>
    <p:extLst>
      <p:ext uri="{BB962C8B-B14F-4D97-AF65-F5344CB8AC3E}">
        <p14:creationId xmlns:p14="http://schemas.microsoft.com/office/powerpoint/2010/main" val="194564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about Ana</a:t>
            </a:r>
            <a:r>
              <a:rPr lang="mr-IN" dirty="0" smtClean="0"/>
              <a:t>…</a:t>
            </a:r>
            <a:endParaRPr lang="en-US" baseline="0" dirty="0" smtClean="0"/>
          </a:p>
          <a:p>
            <a:endParaRPr lang="en-US" baseline="0" dirty="0" smtClean="0"/>
          </a:p>
          <a:p>
            <a:r>
              <a:rPr lang="en-US" baseline="0" dirty="0" smtClean="0"/>
              <a:t>Think about your own life experiences. Probably all of us here has had opportunities to get a degree, and have mentors that can guide us to various opportunities. What hopefully doesn’t surprise you is that millions of young people live in a different world </a:t>
            </a:r>
            <a:r>
              <a:rPr lang="mr-IN" baseline="0" dirty="0" smtClean="0"/>
              <a:t>–</a:t>
            </a:r>
            <a:r>
              <a:rPr lang="en-US" baseline="0" dirty="0" smtClean="0"/>
              <a:t> one that instead of lifting you up, it’s adamant to bring you down.</a:t>
            </a:r>
          </a:p>
          <a:p>
            <a:r>
              <a:rPr lang="en-US" baseline="0" dirty="0" smtClean="0"/>
              <a:t> </a:t>
            </a:r>
          </a:p>
          <a:p>
            <a:r>
              <a:rPr lang="en-US" baseline="0" dirty="0" smtClean="0"/>
              <a:t>Ana is exactly that</a:t>
            </a:r>
            <a:r>
              <a:rPr lang="mr-IN" baseline="0" dirty="0" smtClean="0"/>
              <a:t>…</a:t>
            </a:r>
            <a:r>
              <a:rPr lang="en-US" baseline="0" dirty="0" smtClean="0"/>
              <a:t> working as a barista making </a:t>
            </a:r>
            <a:r>
              <a:rPr lang="en-US" sz="1200" b="0" i="0" dirty="0" smtClean="0">
                <a:effectLst/>
                <a:latin typeface="+mn-lt"/>
                <a:ea typeface="+mn-ea"/>
                <a:cs typeface="+mn-cs"/>
                <a:sym typeface="Arial"/>
              </a:rPr>
              <a:t>$9.76</a:t>
            </a:r>
            <a:r>
              <a:rPr lang="en-US" sz="1200" b="0" i="0" baseline="0" dirty="0" smtClean="0">
                <a:effectLst/>
                <a:latin typeface="+mn-lt"/>
                <a:ea typeface="+mn-ea"/>
                <a:cs typeface="+mn-cs"/>
                <a:sym typeface="Arial"/>
              </a:rPr>
              <a:t> an hour and has to supplement by working a second shift. And this is not even the worst of stories. </a:t>
            </a:r>
          </a:p>
          <a:p>
            <a:endParaRPr lang="en-US" sz="1200" b="0" i="0" baseline="0" dirty="0" smtClean="0">
              <a:effectLst/>
              <a:latin typeface="+mn-lt"/>
              <a:ea typeface="+mn-ea"/>
              <a:cs typeface="+mn-cs"/>
              <a:sym typeface="Arial"/>
            </a:endParaRPr>
          </a:p>
          <a:p>
            <a:endParaRPr lang="en-US" dirty="0" smtClean="0"/>
          </a:p>
          <a:p>
            <a:endParaRPr lang="en-US" dirty="0"/>
          </a:p>
        </p:txBody>
      </p:sp>
    </p:spTree>
    <p:extLst>
      <p:ext uri="{BB962C8B-B14F-4D97-AF65-F5344CB8AC3E}">
        <p14:creationId xmlns:p14="http://schemas.microsoft.com/office/powerpoint/2010/main" val="783787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might</a:t>
            </a:r>
            <a:r>
              <a:rPr lang="en-US" baseline="0" dirty="0" smtClean="0"/>
              <a:t> surprise you is that, we are looking at NYC from this campus while almost half of the population lives in poverty. The unemployment rate of 18-29 year olds is 10.1%, higher than the country average of  8.3%, which doesn’t account for many that want better jobs but don’t get the chance. </a:t>
            </a:r>
          </a:p>
          <a:p>
            <a:endParaRPr lang="en-US" baseline="0" dirty="0" smtClean="0"/>
          </a:p>
          <a:p>
            <a:r>
              <a:rPr lang="en-US" baseline="0" dirty="0" smtClean="0"/>
              <a:t>So we solve this by “piggy-backing off” the growth in the tech industry. There is already a plan in place to create 100k tech jobs over the next 10 years, and 44% of these jobs don’t required a college degree</a:t>
            </a:r>
            <a:r>
              <a:rPr lang="mr-IN" baseline="0" dirty="0" smtClean="0"/>
              <a:t>…</a:t>
            </a:r>
            <a:r>
              <a:rPr lang="en-US" baseline="0" dirty="0" smtClean="0"/>
              <a:t> and they also pay 45% more than the average. </a:t>
            </a:r>
          </a:p>
        </p:txBody>
      </p:sp>
    </p:spTree>
    <p:extLst>
      <p:ext uri="{BB962C8B-B14F-4D97-AF65-F5344CB8AC3E}">
        <p14:creationId xmlns:p14="http://schemas.microsoft.com/office/powerpoint/2010/main" val="1749964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se users face a long and difficult journey, from discovering their career to actually getting a job. So we did pretty extensive research, interviewing over 33 learners and professionals in the industry to understand their motivations and pain points as it relates to this journey. This highly informed our solution to this issue</a:t>
            </a:r>
            <a:r>
              <a:rPr lang="mr-IN" baseline="0" dirty="0" smtClean="0"/>
              <a:t>…</a:t>
            </a:r>
            <a:r>
              <a:rPr lang="en-US" baseline="0" dirty="0" smtClean="0"/>
              <a:t> </a:t>
            </a:r>
            <a:endParaRPr lang="en-US" dirty="0"/>
          </a:p>
        </p:txBody>
      </p:sp>
    </p:spTree>
    <p:extLst>
      <p:ext uri="{BB962C8B-B14F-4D97-AF65-F5344CB8AC3E}">
        <p14:creationId xmlns:p14="http://schemas.microsoft.com/office/powerpoint/2010/main" val="114386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mr-IN" dirty="0" smtClean="0"/>
              <a:t>…</a:t>
            </a:r>
            <a:r>
              <a:rPr lang="en-US" dirty="0" smtClean="0"/>
              <a:t>which coupled with our</a:t>
            </a:r>
            <a:r>
              <a:rPr lang="en-US" baseline="0" dirty="0" smtClean="0"/>
              <a:t> four pillars: solve a problem, great UX, gamification and emotional connection, we strive to make a difference and create a one in a kind community for disadvantaged youth </a:t>
            </a:r>
          </a:p>
          <a:p>
            <a:pPr marL="171450" indent="-171450">
              <a:buFontTx/>
              <a:buChar char="-"/>
            </a:pPr>
            <a:endParaRPr lang="en-US" baseline="0" dirty="0" smtClean="0"/>
          </a:p>
          <a:p>
            <a:pPr marL="171450" indent="-171450">
              <a:buFontTx/>
              <a:buChar char="-"/>
            </a:pPr>
            <a:endParaRPr lang="en-US" dirty="0"/>
          </a:p>
        </p:txBody>
      </p:sp>
    </p:spTree>
    <p:extLst>
      <p:ext uri="{BB962C8B-B14F-4D97-AF65-F5344CB8AC3E}">
        <p14:creationId xmlns:p14="http://schemas.microsoft.com/office/powerpoint/2010/main" val="198855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present you “Job</a:t>
            </a:r>
            <a:r>
              <a:rPr lang="en-US" baseline="0" dirty="0" smtClean="0"/>
              <a:t> Buddy”</a:t>
            </a:r>
            <a:r>
              <a:rPr lang="mr-IN" baseline="0" dirty="0" smtClean="0"/>
              <a:t>…</a:t>
            </a:r>
            <a:r>
              <a:rPr lang="en-US" baseline="0" dirty="0" smtClean="0"/>
              <a:t> </a:t>
            </a:r>
          </a:p>
          <a:p>
            <a:endParaRPr lang="en-US" baseline="0" dirty="0" smtClean="0"/>
          </a:p>
          <a:p>
            <a:r>
              <a:rPr lang="en-US" baseline="0" dirty="0" smtClean="0"/>
              <a:t>Go into demo &amp; related research findings</a:t>
            </a:r>
            <a:endParaRPr lang="en-US" dirty="0"/>
          </a:p>
        </p:txBody>
      </p:sp>
    </p:spTree>
    <p:extLst>
      <p:ext uri="{BB962C8B-B14F-4D97-AF65-F5344CB8AC3E}">
        <p14:creationId xmlns:p14="http://schemas.microsoft.com/office/powerpoint/2010/main" val="93399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6111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4336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1991811"/>
            <a:ext cx="7772400" cy="1159800"/>
          </a:xfrm>
          <a:prstGeom prst="rect">
            <a:avLst/>
          </a:prstGeom>
        </p:spPr>
        <p:txBody>
          <a:bodyPr anchor="ctr">
            <a:normAutofit/>
          </a:bodyPr>
          <a:lstStyle>
            <a:lvl1pPr>
              <a:defRPr sz="60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026" y="967975"/>
            <a:ext cx="9156002" cy="857401"/>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311893A6-990E-0848-9282-994F88FFAB86}" type="datetimeFigureOut">
              <a:rPr kumimoji="1" lang="zh-CN" altLang="en-US" smtClean="0"/>
              <a:t>2017/10/13</a:t>
            </a:fld>
            <a:endParaRPr kumimoji="1"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273318" y="4628763"/>
            <a:ext cx="279882" cy="276999"/>
          </a:xfrm>
        </p:spPr>
        <p:txBody>
          <a:bodyPr/>
          <a:lstStyle/>
          <a:p>
            <a:fld id="{283CEA72-4124-544D-803A-755A457A1A63}" type="slidenum">
              <a:rPr kumimoji="1" lang="zh-CN" altLang="en-US" smtClean="0"/>
              <a:t>‹#›</a:t>
            </a:fld>
            <a:endParaRPr kumimoji="1" lang="zh-CN" altLang="en-US"/>
          </a:p>
        </p:txBody>
      </p:sp>
    </p:spTree>
    <p:extLst>
      <p:ext uri="{BB962C8B-B14F-4D97-AF65-F5344CB8AC3E}">
        <p14:creationId xmlns:p14="http://schemas.microsoft.com/office/powerpoint/2010/main" val="797305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transition spd="med"/>
  <p:txStyles>
    <p:titleStyle>
      <a:lvl1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1pPr>
      <a:lvl2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2pPr>
      <a:lvl3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3pPr>
      <a:lvl4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4pPr>
      <a:lvl5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5pPr>
      <a:lvl6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6pPr>
      <a:lvl7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7pPr>
      <a:lvl8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8pPr>
      <a:lvl9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9pPr>
    </p:titleStyle>
    <p:bodyStyle>
      <a:lvl1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1pPr>
      <a:lvl2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2pPr>
      <a:lvl3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3pPr>
      <a:lvl4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4pPr>
      <a:lvl5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5pPr>
      <a:lvl6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6pPr>
      <a:lvl7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7pPr>
      <a:lvl8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8pPr>
      <a:lvl9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ti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 Id="rId8" Type="http://schemas.openxmlformats.org/officeDocument/2006/relationships/image" Target="../media/image10.png"/><Relationship Id="rId9"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tif"/><Relationship Id="rId5" Type="http://schemas.openxmlformats.org/officeDocument/2006/relationships/image" Target="../media/image11.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t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0.png"/><Relationship Id="rId8" Type="http://schemas.openxmlformats.org/officeDocument/2006/relationships/image" Target="../media/image2.tif"/><Relationship Id="rId9" Type="http://schemas.openxmlformats.org/officeDocument/2006/relationships/image" Target="../media/image16.png"/><Relationship Id="rId10" Type="http://schemas.openxmlformats.org/officeDocument/2006/relationships/image" Target="../media/image1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10.png"/><Relationship Id="rId7" Type="http://schemas.openxmlformats.org/officeDocument/2006/relationships/image" Target="../media/image2.tif"/><Relationship Id="rId8" Type="http://schemas.openxmlformats.org/officeDocument/2006/relationships/image" Target="../media/image25.png"/><Relationship Id="rId9" Type="http://schemas.openxmlformats.org/officeDocument/2006/relationships/image" Target="../media/image26.jpeg"/><Relationship Id="rId10"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tif"/><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Shape 38"/>
          <p:cNvSpPr txBox="1">
            <a:spLocks noGrp="1"/>
          </p:cNvSpPr>
          <p:nvPr>
            <p:ph type="title"/>
          </p:nvPr>
        </p:nvSpPr>
        <p:spPr>
          <a:xfrm>
            <a:off x="2184936" y="1766752"/>
            <a:ext cx="5823284" cy="1159800"/>
          </a:xfrm>
          <a:prstGeom prst="rect">
            <a:avLst/>
          </a:prstGeom>
        </p:spPr>
        <p:txBody>
          <a:bodyPr>
            <a:noAutofit/>
          </a:bodyPr>
          <a:lstStyle/>
          <a:p>
            <a:pPr algn="ctr" defTabSz="539495">
              <a:defRPr sz="2124"/>
            </a:pPr>
            <a:r>
              <a:rPr sz="2400" dirty="0" smtClean="0">
                <a:solidFill>
                  <a:schemeClr val="bg1"/>
                </a:solidFill>
                <a:latin typeface="Tahoma" charset="0"/>
                <a:ea typeface="Tahoma" charset="0"/>
                <a:cs typeface="Tahoma" charset="0"/>
              </a:rPr>
              <a:t>How might we help </a:t>
            </a:r>
            <a:r>
              <a:rPr sz="2400" dirty="0">
                <a:solidFill>
                  <a:schemeClr val="bg1"/>
                </a:solidFill>
                <a:latin typeface="Tahoma" charset="0"/>
                <a:ea typeface="Tahoma" charset="0"/>
                <a:cs typeface="Tahoma" charset="0"/>
              </a:rPr>
              <a:t>disadvantaged youth </a:t>
            </a:r>
            <a:r>
              <a:rPr sz="2400" dirty="0" smtClean="0">
                <a:solidFill>
                  <a:schemeClr val="bg1"/>
                </a:solidFill>
                <a:latin typeface="Tahoma" charset="0"/>
                <a:ea typeface="Tahoma" charset="0"/>
                <a:cs typeface="Tahoma" charset="0"/>
              </a:rPr>
              <a:t>gain </a:t>
            </a:r>
            <a:r>
              <a:rPr sz="2400" dirty="0">
                <a:solidFill>
                  <a:schemeClr val="bg1"/>
                </a:solidFill>
                <a:latin typeface="Tahoma" charset="0"/>
                <a:ea typeface="Tahoma" charset="0"/>
                <a:cs typeface="Tahoma" charset="0"/>
              </a:rPr>
              <a:t>the skills </a:t>
            </a:r>
            <a:r>
              <a:rPr lang="en-US" sz="2400" dirty="0" smtClean="0">
                <a:solidFill>
                  <a:schemeClr val="bg1"/>
                </a:solidFill>
                <a:latin typeface="Tahoma" charset="0"/>
                <a:ea typeface="Tahoma" charset="0"/>
                <a:cs typeface="Tahoma" charset="0"/>
              </a:rPr>
              <a:t>required </a:t>
            </a:r>
            <a:r>
              <a:rPr sz="2400" dirty="0" smtClean="0">
                <a:solidFill>
                  <a:schemeClr val="bg1"/>
                </a:solidFill>
                <a:latin typeface="Tahoma" charset="0"/>
                <a:ea typeface="Tahoma" charset="0"/>
                <a:cs typeface="Tahoma" charset="0"/>
              </a:rPr>
              <a:t>to </a:t>
            </a:r>
            <a:r>
              <a:rPr lang="en-US" sz="2400" dirty="0" smtClean="0">
                <a:solidFill>
                  <a:schemeClr val="bg1"/>
                </a:solidFill>
                <a:latin typeface="Tahoma" charset="0"/>
                <a:ea typeface="Tahoma" charset="0"/>
                <a:cs typeface="Tahoma" charset="0"/>
              </a:rPr>
              <a:t>get </a:t>
            </a:r>
            <a:r>
              <a:rPr sz="2400" dirty="0" smtClean="0">
                <a:solidFill>
                  <a:schemeClr val="bg1"/>
                </a:solidFill>
                <a:latin typeface="Tahoma" charset="0"/>
                <a:ea typeface="Tahoma" charset="0"/>
                <a:cs typeface="Tahoma" charset="0"/>
              </a:rPr>
              <a:t>a </a:t>
            </a:r>
            <a:r>
              <a:rPr sz="2400" dirty="0">
                <a:solidFill>
                  <a:schemeClr val="bg1"/>
                </a:solidFill>
                <a:latin typeface="Tahoma" charset="0"/>
                <a:ea typeface="Tahoma" charset="0"/>
                <a:cs typeface="Tahoma" charset="0"/>
              </a:rPr>
              <a:t>job?</a:t>
            </a:r>
          </a:p>
        </p:txBody>
      </p:sp>
      <p:pic>
        <p:nvPicPr>
          <p:cNvPr id="64" name="Picture 6" descr="Picture 6"/>
          <p:cNvPicPr>
            <a:picLocks noChangeAspect="1"/>
          </p:cNvPicPr>
          <p:nvPr/>
        </p:nvPicPr>
        <p:blipFill>
          <a:blip r:embed="rId3">
            <a:extLst/>
          </a:blip>
          <a:stretch>
            <a:fillRect/>
          </a:stretch>
        </p:blipFill>
        <p:spPr>
          <a:xfrm>
            <a:off x="4100964" y="3376505"/>
            <a:ext cx="2307839" cy="465056"/>
          </a:xfrm>
          <a:prstGeom prst="rect">
            <a:avLst/>
          </a:prstGeom>
          <a:ln w="12700">
            <a:miter lim="400000"/>
          </a:ln>
        </p:spPr>
      </p:pic>
      <p:pic>
        <p:nvPicPr>
          <p:cNvPr id="3074" name="Picture 2" descr="https://lh3.googleusercontent.com/5Tw-Fhm_zC1oSlliMUsz1lEtfIogDmMr2REzZVhm1dBZeJRNxFzCOOegUHWa4S-foPMMS4PwpdjcMn-9iq_8rxOmP43BFawuo-Dhz_bMP-3li1pYSzH1Hf-6kS7gmAvP3fRkyAiorM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766" b="21666"/>
          <a:stretch/>
        </p:blipFill>
        <p:spPr bwMode="auto">
          <a:xfrm rot="16200000">
            <a:off x="-310966" y="3180044"/>
            <a:ext cx="1677520" cy="6397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Picture 7"/>
          <p:cNvPicPr>
            <a:picLocks noChangeAspect="1"/>
          </p:cNvPicPr>
          <p:nvPr/>
        </p:nvPicPr>
        <p:blipFill>
          <a:blip r:embed="rId5">
            <a:extLst>
              <a:ext uri="{BEBA8EAE-BF5A-486C-A8C5-ECC9F3942E4B}">
                <a14:imgProps xmlns:a14="http://schemas.microsoft.com/office/drawing/2010/main">
                  <a14:imgLayer r:embed="rId6">
                    <a14:imgEffect>
                      <a14:saturation sat="88000"/>
                    </a14:imgEffect>
                  </a14:imgLayer>
                </a14:imgProps>
              </a:ext>
            </a:extLst>
          </a:blip>
          <a:stretch>
            <a:fillRect/>
          </a:stretch>
        </p:blipFill>
        <p:spPr>
          <a:xfrm rot="16200000">
            <a:off x="-233775" y="1265219"/>
            <a:ext cx="1690606" cy="472259"/>
          </a:xfrm>
          <a:prstGeom prst="rect">
            <a:avLst/>
          </a:prstGeom>
          <a:ln w="12700">
            <a:miter lim="400000"/>
          </a:ln>
        </p:spPr>
      </p:pic>
      <p:cxnSp>
        <p:nvCxnSpPr>
          <p:cNvPr id="3" name="Straight Connector 2"/>
          <p:cNvCxnSpPr/>
          <p:nvPr/>
        </p:nvCxnSpPr>
        <p:spPr>
          <a:xfrm>
            <a:off x="1156993" y="74645"/>
            <a:ext cx="9331" cy="4907902"/>
          </a:xfrm>
          <a:prstGeom prst="line">
            <a:avLst/>
          </a:prstGeom>
          <a:noFill/>
          <a:ln w="12700"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1493622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80043" y="142277"/>
            <a:ext cx="8160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NEXT STEPS</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 name="Rectangle 1"/>
          <p:cNvSpPr/>
          <p:nvPr/>
        </p:nvSpPr>
        <p:spPr>
          <a:xfrm>
            <a:off x="457199" y="1187099"/>
            <a:ext cx="8340291" cy="3477875"/>
          </a:xfrm>
          <a:prstGeom prst="rect">
            <a:avLst/>
          </a:prstGeom>
        </p:spPr>
        <p:txBody>
          <a:bodyPr wrap="square">
            <a:spAutoFit/>
          </a:bodyPr>
          <a:lstStyle/>
          <a:p>
            <a:pPr marL="285750" indent="-285750" fontAlgn="base">
              <a:buFont typeface="Arial" charset="0"/>
              <a:buChar char="•"/>
            </a:pPr>
            <a:r>
              <a:rPr lang="en-US" sz="2000" dirty="0" smtClean="0">
                <a:latin typeface="Tahoma" charset="0"/>
                <a:ea typeface="Tahoma" charset="0"/>
                <a:cs typeface="Tahoma" charset="0"/>
              </a:rPr>
              <a:t>Continue </a:t>
            </a:r>
            <a:r>
              <a:rPr lang="en-US" sz="2000" dirty="0">
                <a:latin typeface="Tahoma" charset="0"/>
                <a:ea typeface="Tahoma" charset="0"/>
                <a:cs typeface="Tahoma" charset="0"/>
              </a:rPr>
              <a:t>validation and </a:t>
            </a:r>
            <a:r>
              <a:rPr lang="en-US" sz="2000" dirty="0" smtClean="0">
                <a:latin typeface="Tahoma" charset="0"/>
                <a:ea typeface="Tahoma" charset="0"/>
                <a:cs typeface="Tahoma" charset="0"/>
              </a:rPr>
              <a:t>testing</a:t>
            </a:r>
          </a:p>
          <a:p>
            <a:pPr marL="285750" indent="-285750" fontAlgn="base">
              <a:buFont typeface="Arial" charset="0"/>
              <a:buChar char="•"/>
            </a:pPr>
            <a:endParaRPr lang="en-US" sz="2000" dirty="0" smtClean="0">
              <a:latin typeface="Tahoma" charset="0"/>
              <a:ea typeface="Tahoma" charset="0"/>
              <a:cs typeface="Tahoma" charset="0"/>
            </a:endParaRPr>
          </a:p>
          <a:p>
            <a:pPr marL="285750" indent="-285750" fontAlgn="base">
              <a:buFont typeface="Arial" charset="0"/>
              <a:buChar char="•"/>
            </a:pPr>
            <a:endParaRPr lang="en-US" sz="2000" dirty="0">
              <a:latin typeface="Tahoma" charset="0"/>
              <a:ea typeface="Tahoma" charset="0"/>
              <a:cs typeface="Tahoma" charset="0"/>
            </a:endParaRPr>
          </a:p>
          <a:p>
            <a:pPr marL="285750" indent="-285750" fontAlgn="base">
              <a:buFont typeface="Arial" charset="0"/>
              <a:buChar char="•"/>
            </a:pPr>
            <a:r>
              <a:rPr lang="en-US" sz="2000" dirty="0" smtClean="0">
                <a:latin typeface="Tahoma" charset="0"/>
                <a:ea typeface="Tahoma" charset="0"/>
                <a:cs typeface="Tahoma" charset="0"/>
              </a:rPr>
              <a:t>Iterate based on user feedback, particularly within the online courses</a:t>
            </a:r>
          </a:p>
          <a:p>
            <a:pPr marL="285750" indent="-285750" fontAlgn="base">
              <a:buFont typeface="Arial" charset="0"/>
              <a:buChar char="•"/>
            </a:pPr>
            <a:endParaRPr lang="en-US" sz="2000" dirty="0" smtClean="0">
              <a:latin typeface="Tahoma" charset="0"/>
              <a:ea typeface="Tahoma" charset="0"/>
              <a:cs typeface="Tahoma" charset="0"/>
            </a:endParaRPr>
          </a:p>
          <a:p>
            <a:pPr marL="285750" indent="-285750" fontAlgn="base">
              <a:buFont typeface="Arial" charset="0"/>
              <a:buChar char="•"/>
            </a:pPr>
            <a:endParaRPr lang="en-US" sz="2000" dirty="0">
              <a:latin typeface="Tahoma" charset="0"/>
              <a:ea typeface="Tahoma" charset="0"/>
              <a:cs typeface="Tahoma" charset="0"/>
            </a:endParaRPr>
          </a:p>
          <a:p>
            <a:pPr marL="285750" indent="-285750" fontAlgn="base">
              <a:buFont typeface="Arial" charset="0"/>
              <a:buChar char="•"/>
            </a:pPr>
            <a:r>
              <a:rPr lang="en-US" sz="2000" dirty="0" smtClean="0">
                <a:latin typeface="Tahoma" charset="0"/>
                <a:ea typeface="Tahoma" charset="0"/>
                <a:cs typeface="Tahoma" charset="0"/>
              </a:rPr>
              <a:t>Test additional features to enhance the user experience</a:t>
            </a:r>
          </a:p>
          <a:p>
            <a:pPr marL="285750" indent="-285750" fontAlgn="base">
              <a:buFont typeface="Arial" charset="0"/>
              <a:buChar char="•"/>
            </a:pPr>
            <a:endParaRPr lang="en-US" sz="2000" dirty="0" smtClean="0">
              <a:latin typeface="Tahoma" charset="0"/>
              <a:ea typeface="Tahoma" charset="0"/>
              <a:cs typeface="Tahoma" charset="0"/>
            </a:endParaRPr>
          </a:p>
          <a:p>
            <a:pPr marL="285750" indent="-285750" fontAlgn="base">
              <a:buFont typeface="Arial" charset="0"/>
              <a:buChar char="•"/>
            </a:pPr>
            <a:endParaRPr lang="en-US" sz="2000" dirty="0">
              <a:latin typeface="Tahoma" charset="0"/>
              <a:ea typeface="Tahoma" charset="0"/>
              <a:cs typeface="Tahoma" charset="0"/>
            </a:endParaRPr>
          </a:p>
          <a:p>
            <a:pPr marL="285750" indent="-285750" fontAlgn="base">
              <a:buFont typeface="Arial" charset="0"/>
              <a:buChar char="•"/>
            </a:pPr>
            <a:r>
              <a:rPr lang="en-US" sz="2000" dirty="0" smtClean="0">
                <a:latin typeface="Tahoma" charset="0"/>
                <a:ea typeface="Tahoma" charset="0"/>
                <a:cs typeface="Tahoma" charset="0"/>
              </a:rPr>
              <a:t>Connect back-end stack with user interface</a:t>
            </a:r>
          </a:p>
          <a:p>
            <a:pPr marL="285750" indent="-285750" fontAlgn="base">
              <a:buFont typeface="Arial" charset="0"/>
              <a:buChar char="•"/>
            </a:pPr>
            <a:endParaRPr lang="en-US" sz="2000" dirty="0" smtClean="0">
              <a:latin typeface="Tahoma" charset="0"/>
              <a:ea typeface="Tahoma" charset="0"/>
              <a:cs typeface="Tahoma" charset="0"/>
            </a:endParaRPr>
          </a:p>
        </p:txBody>
      </p:sp>
      <p:sp>
        <p:nvSpPr>
          <p:cNvPr id="6" name="Rectangle 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103057214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90676" y="1875384"/>
            <a:ext cx="8160190" cy="2000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4400" b="1" dirty="0" smtClean="0">
                <a:solidFill>
                  <a:schemeClr val="tx1"/>
                </a:solidFill>
                <a:latin typeface="Tahoma" charset="0"/>
                <a:ea typeface="Tahoma" charset="0"/>
                <a:cs typeface="Tahoma" charset="0"/>
              </a:rPr>
              <a:t>QUESTIONS?</a:t>
            </a:r>
          </a:p>
          <a:p>
            <a:pPr marL="0" marR="0" indent="0" algn="l" defTabSz="9144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tx1"/>
              </a:solidFill>
              <a:effectLst/>
              <a:uFillTx/>
              <a:latin typeface="Tahoma" charset="0"/>
              <a:ea typeface="Tahoma" charset="0"/>
              <a:cs typeface="Tahoma" charset="0"/>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US" sz="1800" dirty="0" smtClean="0">
              <a:solidFill>
                <a:schemeClr val="tx1"/>
              </a:solidFill>
              <a:latin typeface="Tahoma" charset="0"/>
              <a:ea typeface="Tahoma" charset="0"/>
              <a:cs typeface="Tahoma" charset="0"/>
            </a:endParaRPr>
          </a:p>
          <a:p>
            <a:pPr marL="0" marR="0" indent="0" algn="l" defTabSz="914400" rtl="0" fontAlgn="auto" latinLnBrk="0" hangingPunct="0">
              <a:lnSpc>
                <a:spcPct val="100000"/>
              </a:lnSpc>
              <a:spcBef>
                <a:spcPts val="0"/>
              </a:spcBef>
              <a:spcAft>
                <a:spcPts val="0"/>
              </a:spcAft>
              <a:buClrTx/>
              <a:buSzTx/>
              <a:buFontTx/>
              <a:buNone/>
              <a:tabLst/>
            </a:pPr>
            <a:r>
              <a:rPr lang="en-US" sz="1800" dirty="0" smtClean="0">
                <a:solidFill>
                  <a:schemeClr val="tx1"/>
                </a:solidFill>
                <a:latin typeface="Tahoma" charset="0"/>
                <a:ea typeface="Tahoma" charset="0"/>
                <a:cs typeface="Tahoma" charset="0"/>
              </a:rPr>
              <a:t>Michael | Mike | Vincent | Yi | Andy</a:t>
            </a:r>
            <a:endParaRPr kumimoji="0" lang="en-US" sz="1800" i="0" u="none" strike="noStrike" cap="none" spc="0" normalizeH="0" baseline="0" dirty="0">
              <a:ln>
                <a:noFill/>
              </a:ln>
              <a:solidFill>
                <a:schemeClr val="tx1"/>
              </a:solidFill>
              <a:effectLst/>
              <a:uFillTx/>
              <a:latin typeface="Tahoma" charset="0"/>
              <a:ea typeface="Tahoma" charset="0"/>
              <a:cs typeface="Tahoma" charset="0"/>
              <a:sym typeface="Arial"/>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3">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9" name="Rectangle 8"/>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212943860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90676" y="1875384"/>
            <a:ext cx="816019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4400" b="1" dirty="0" smtClean="0">
                <a:solidFill>
                  <a:schemeClr val="tx1"/>
                </a:solidFill>
                <a:latin typeface="Tahoma" charset="0"/>
                <a:ea typeface="Tahoma" charset="0"/>
                <a:cs typeface="Tahoma" charset="0"/>
              </a:rPr>
              <a:t>APPENDIX</a:t>
            </a: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3">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9" name="Rectangle 8"/>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213985580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80043" y="142277"/>
            <a:ext cx="8160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RESEARCH FINDINGS</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3">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7" name="Rectangle 6"/>
          <p:cNvSpPr/>
          <p:nvPr/>
        </p:nvSpPr>
        <p:spPr>
          <a:xfrm>
            <a:off x="2155369" y="3656534"/>
            <a:ext cx="4572000" cy="461665"/>
          </a:xfrm>
          <a:prstGeom prst="rect">
            <a:avLst/>
          </a:prstGeom>
        </p:spPr>
        <p:txBody>
          <a:bodyPr>
            <a:spAutoFit/>
          </a:bodyPr>
          <a:lstStyle/>
          <a:p>
            <a:r>
              <a:rPr lang="en-US" sz="800" dirty="0">
                <a:solidFill>
                  <a:srgbClr val="454545"/>
                </a:solidFill>
              </a:rPr>
              <a:t>Learning hard and soft skills including interview (both 22.25%, in total 45%), connections to professionals (41%).  </a:t>
            </a:r>
            <a:br>
              <a:rPr lang="en-US" sz="800" dirty="0">
                <a:solidFill>
                  <a:srgbClr val="454545"/>
                </a:solidFill>
              </a:rPr>
            </a:br>
            <a:r>
              <a:rPr lang="en-US" sz="800" dirty="0">
                <a:solidFill>
                  <a:srgbClr val="454545"/>
                </a:solidFill>
              </a:rPr>
              <a:t>If they came from disadvantaged background : learning hard skill, prepare interviews.</a:t>
            </a:r>
            <a:endParaRPr lang="en-US" dirty="0"/>
          </a:p>
        </p:txBody>
      </p:sp>
      <p:sp>
        <p:nvSpPr>
          <p:cNvPr id="16" name="Rectangle 15"/>
          <p:cNvSpPr/>
          <p:nvPr/>
        </p:nvSpPr>
        <p:spPr>
          <a:xfrm>
            <a:off x="195942" y="970383"/>
            <a:ext cx="8773056" cy="895739"/>
          </a:xfrm>
          <a:prstGeom prst="rect">
            <a:avLst/>
          </a:prstGeom>
          <a:solidFill>
            <a:schemeClr val="bg1">
              <a:lumMod val="6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p:cNvSpPr/>
          <p:nvPr/>
        </p:nvSpPr>
        <p:spPr>
          <a:xfrm>
            <a:off x="195942" y="2225859"/>
            <a:ext cx="8773056" cy="895739"/>
          </a:xfrm>
          <a:prstGeom prst="rect">
            <a:avLst/>
          </a:prstGeom>
          <a:solidFill>
            <a:schemeClr val="bg1">
              <a:lumMod val="6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18" name="Rectangle 17"/>
          <p:cNvSpPr/>
          <p:nvPr/>
        </p:nvSpPr>
        <p:spPr>
          <a:xfrm>
            <a:off x="195942" y="3429151"/>
            <a:ext cx="8773056" cy="895739"/>
          </a:xfrm>
          <a:prstGeom prst="rect">
            <a:avLst/>
          </a:prstGeom>
          <a:solidFill>
            <a:schemeClr val="bg1">
              <a:lumMod val="6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20" name="Parallelogram 19"/>
          <p:cNvSpPr/>
          <p:nvPr/>
        </p:nvSpPr>
        <p:spPr>
          <a:xfrm>
            <a:off x="322759" y="802940"/>
            <a:ext cx="1704003" cy="3741576"/>
          </a:xfrm>
          <a:prstGeom prst="parallelogram">
            <a:avLst/>
          </a:prstGeom>
          <a:solidFill>
            <a:schemeClr val="accent6">
              <a:lumMod val="20000"/>
              <a:lumOff val="80000"/>
              <a:alpha val="64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8" name="Rectangle 7"/>
          <p:cNvSpPr/>
          <p:nvPr/>
        </p:nvSpPr>
        <p:spPr>
          <a:xfrm>
            <a:off x="592263" y="1100593"/>
            <a:ext cx="1383005" cy="646331"/>
          </a:xfrm>
          <a:prstGeom prst="rect">
            <a:avLst/>
          </a:prstGeom>
        </p:spPr>
        <p:txBody>
          <a:bodyPr wrap="square">
            <a:spAutoFit/>
          </a:bodyPr>
          <a:lstStyle/>
          <a:p>
            <a:pPr lvl="0" algn="ctr"/>
            <a:r>
              <a:rPr lang="en-US" sz="1800" b="1" smtClean="0">
                <a:solidFill>
                  <a:srgbClr val="454545"/>
                </a:solidFill>
                <a:latin typeface="Tahoma" charset="0"/>
                <a:ea typeface="Tahoma" charset="0"/>
                <a:cs typeface="Tahoma" charset="0"/>
              </a:rPr>
              <a:t>Career discovery</a:t>
            </a:r>
            <a:endParaRPr lang="en-US" sz="1050" b="1" dirty="0">
              <a:solidFill>
                <a:srgbClr val="454545"/>
              </a:solidFill>
              <a:latin typeface="Tahoma" charset="0"/>
              <a:ea typeface="Tahoma" charset="0"/>
              <a:cs typeface="Tahoma" charset="0"/>
            </a:endParaRPr>
          </a:p>
        </p:txBody>
      </p:sp>
      <p:sp>
        <p:nvSpPr>
          <p:cNvPr id="21" name="Rectangle 20"/>
          <p:cNvSpPr/>
          <p:nvPr/>
        </p:nvSpPr>
        <p:spPr>
          <a:xfrm>
            <a:off x="548060" y="2225854"/>
            <a:ext cx="1253399" cy="923330"/>
          </a:xfrm>
          <a:prstGeom prst="rect">
            <a:avLst/>
          </a:prstGeom>
        </p:spPr>
        <p:txBody>
          <a:bodyPr wrap="square">
            <a:spAutoFit/>
          </a:bodyPr>
          <a:lstStyle/>
          <a:p>
            <a:pPr lvl="0" algn="ctr"/>
            <a:r>
              <a:rPr lang="en-US" sz="1800" b="1" smtClean="0">
                <a:solidFill>
                  <a:srgbClr val="454545"/>
                </a:solidFill>
                <a:latin typeface="Tahoma" charset="0"/>
                <a:ea typeface="Tahoma" charset="0"/>
                <a:cs typeface="Tahoma" charset="0"/>
              </a:rPr>
              <a:t>Most useful skill</a:t>
            </a:r>
            <a:endParaRPr lang="en-US" sz="1050" b="1" dirty="0">
              <a:solidFill>
                <a:srgbClr val="454545"/>
              </a:solidFill>
              <a:latin typeface="Tahoma" charset="0"/>
              <a:ea typeface="Tahoma" charset="0"/>
              <a:cs typeface="Tahoma" charset="0"/>
            </a:endParaRPr>
          </a:p>
        </p:txBody>
      </p:sp>
      <p:sp>
        <p:nvSpPr>
          <p:cNvPr id="22" name="Parallelogram 21"/>
          <p:cNvSpPr/>
          <p:nvPr/>
        </p:nvSpPr>
        <p:spPr>
          <a:xfrm>
            <a:off x="4454779" y="791025"/>
            <a:ext cx="1704003" cy="3741576"/>
          </a:xfrm>
          <a:prstGeom prst="parallelogram">
            <a:avLst/>
          </a:prstGeom>
          <a:solidFill>
            <a:schemeClr val="accent6">
              <a:lumMod val="20000"/>
              <a:lumOff val="80000"/>
              <a:alpha val="64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23" name="Rectangle 22"/>
          <p:cNvSpPr/>
          <p:nvPr/>
        </p:nvSpPr>
        <p:spPr>
          <a:xfrm>
            <a:off x="4680080" y="2364353"/>
            <a:ext cx="1253399" cy="646331"/>
          </a:xfrm>
          <a:prstGeom prst="rect">
            <a:avLst/>
          </a:prstGeom>
        </p:spPr>
        <p:txBody>
          <a:bodyPr wrap="square">
            <a:spAutoFit/>
          </a:bodyPr>
          <a:lstStyle/>
          <a:p>
            <a:pPr lvl="0" algn="ctr"/>
            <a:r>
              <a:rPr lang="en-US" sz="1800" b="1" smtClean="0">
                <a:solidFill>
                  <a:srgbClr val="454545"/>
                </a:solidFill>
                <a:latin typeface="Tahoma" charset="0"/>
                <a:ea typeface="Tahoma" charset="0"/>
                <a:cs typeface="Tahoma" charset="0"/>
              </a:rPr>
              <a:t>Hardest skill</a:t>
            </a:r>
            <a:endParaRPr lang="en-US" sz="1050" b="1" dirty="0">
              <a:solidFill>
                <a:srgbClr val="454545"/>
              </a:solidFill>
              <a:latin typeface="Tahoma" charset="0"/>
              <a:ea typeface="Tahoma" charset="0"/>
              <a:cs typeface="Tahoma" charset="0"/>
            </a:endParaRPr>
          </a:p>
        </p:txBody>
      </p:sp>
      <p:sp>
        <p:nvSpPr>
          <p:cNvPr id="24" name="Rectangle 23"/>
          <p:cNvSpPr/>
          <p:nvPr/>
        </p:nvSpPr>
        <p:spPr>
          <a:xfrm>
            <a:off x="402964" y="3553582"/>
            <a:ext cx="1253399" cy="646331"/>
          </a:xfrm>
          <a:prstGeom prst="rect">
            <a:avLst/>
          </a:prstGeom>
        </p:spPr>
        <p:txBody>
          <a:bodyPr wrap="square">
            <a:spAutoFit/>
          </a:bodyPr>
          <a:lstStyle/>
          <a:p>
            <a:pPr lvl="0" algn="ctr"/>
            <a:r>
              <a:rPr lang="en-US" sz="1800" b="1" smtClean="0">
                <a:solidFill>
                  <a:srgbClr val="454545"/>
                </a:solidFill>
                <a:latin typeface="Tahoma" charset="0"/>
                <a:ea typeface="Tahoma" charset="0"/>
                <a:cs typeface="Tahoma" charset="0"/>
              </a:rPr>
              <a:t>Online courses</a:t>
            </a:r>
            <a:endParaRPr lang="en-US" sz="1050" b="1" dirty="0">
              <a:solidFill>
                <a:srgbClr val="454545"/>
              </a:solidFill>
              <a:latin typeface="Tahoma" charset="0"/>
              <a:ea typeface="Tahoma" charset="0"/>
              <a:cs typeface="Tahoma" charset="0"/>
            </a:endParaRPr>
          </a:p>
        </p:txBody>
      </p:sp>
      <p:sp>
        <p:nvSpPr>
          <p:cNvPr id="25" name="Rectangle 24"/>
          <p:cNvSpPr/>
          <p:nvPr/>
        </p:nvSpPr>
        <p:spPr>
          <a:xfrm>
            <a:off x="4841049" y="1078439"/>
            <a:ext cx="1253399" cy="646331"/>
          </a:xfrm>
          <a:prstGeom prst="rect">
            <a:avLst/>
          </a:prstGeom>
        </p:spPr>
        <p:txBody>
          <a:bodyPr wrap="square">
            <a:spAutoFit/>
          </a:bodyPr>
          <a:lstStyle/>
          <a:p>
            <a:pPr lvl="0" algn="ctr"/>
            <a:r>
              <a:rPr lang="en-US" sz="1800" b="1" dirty="0" smtClean="0">
                <a:solidFill>
                  <a:srgbClr val="454545"/>
                </a:solidFill>
                <a:latin typeface="Tahoma" charset="0"/>
                <a:ea typeface="Tahoma" charset="0"/>
                <a:cs typeface="Tahoma" charset="0"/>
              </a:rPr>
              <a:t>Jobs in tech</a:t>
            </a:r>
            <a:endParaRPr lang="en-US" sz="1050" b="1" dirty="0">
              <a:solidFill>
                <a:srgbClr val="454545"/>
              </a:solidFill>
              <a:latin typeface="Tahoma" charset="0"/>
              <a:ea typeface="Tahoma" charset="0"/>
              <a:cs typeface="Tahoma" charset="0"/>
            </a:endParaRPr>
          </a:p>
        </p:txBody>
      </p:sp>
      <p:sp>
        <p:nvSpPr>
          <p:cNvPr id="26" name="Rectangle 25"/>
          <p:cNvSpPr/>
          <p:nvPr/>
        </p:nvSpPr>
        <p:spPr>
          <a:xfrm>
            <a:off x="4402008" y="3742808"/>
            <a:ext cx="1531471" cy="369332"/>
          </a:xfrm>
          <a:prstGeom prst="rect">
            <a:avLst/>
          </a:prstGeom>
        </p:spPr>
        <p:txBody>
          <a:bodyPr wrap="square">
            <a:spAutoFit/>
          </a:bodyPr>
          <a:lstStyle/>
          <a:p>
            <a:pPr lvl="0" algn="ctr"/>
            <a:r>
              <a:rPr lang="en-US" sz="1800" b="1" smtClean="0">
                <a:solidFill>
                  <a:srgbClr val="454545"/>
                </a:solidFill>
                <a:latin typeface="Tahoma" charset="0"/>
                <a:ea typeface="Tahoma" charset="0"/>
                <a:cs typeface="Tahoma" charset="0"/>
              </a:rPr>
              <a:t>Mentorship</a:t>
            </a:r>
            <a:endParaRPr lang="en-US" sz="1050" b="1" dirty="0">
              <a:solidFill>
                <a:srgbClr val="454545"/>
              </a:solidFill>
              <a:latin typeface="Tahoma" charset="0"/>
              <a:ea typeface="Tahoma" charset="0"/>
              <a:cs typeface="Tahoma" charset="0"/>
            </a:endParaRPr>
          </a:p>
        </p:txBody>
      </p:sp>
      <p:sp>
        <p:nvSpPr>
          <p:cNvPr id="6" name="Rectangle 5"/>
          <p:cNvSpPr/>
          <p:nvPr/>
        </p:nvSpPr>
        <p:spPr>
          <a:xfrm>
            <a:off x="6082818" y="960223"/>
            <a:ext cx="2938951" cy="954107"/>
          </a:xfrm>
          <a:prstGeom prst="rect">
            <a:avLst/>
          </a:prstGeom>
        </p:spPr>
        <p:txBody>
          <a:bodyPr wrap="square">
            <a:spAutoFit/>
          </a:bodyPr>
          <a:lstStyle/>
          <a:p>
            <a:pPr lvl="0"/>
            <a:r>
              <a:rPr lang="en-US" b="1" dirty="0" smtClean="0">
                <a:solidFill>
                  <a:srgbClr val="454545"/>
                </a:solidFill>
                <a:latin typeface="Tahoma" charset="0"/>
                <a:ea typeface="Tahoma" charset="0"/>
                <a:cs typeface="Tahoma" charset="0"/>
              </a:rPr>
              <a:t>“I had </a:t>
            </a:r>
            <a:r>
              <a:rPr lang="en-US" b="1" dirty="0">
                <a:solidFill>
                  <a:srgbClr val="454545"/>
                </a:solidFill>
                <a:latin typeface="Tahoma" charset="0"/>
                <a:ea typeface="Tahoma" charset="0"/>
                <a:cs typeface="Tahoma" charset="0"/>
              </a:rPr>
              <a:t>no chance to learn the skills </a:t>
            </a:r>
            <a:r>
              <a:rPr lang="en-US" b="1" dirty="0" smtClean="0">
                <a:solidFill>
                  <a:srgbClr val="454545"/>
                </a:solidFill>
                <a:latin typeface="Tahoma" charset="0"/>
                <a:ea typeface="Tahoma" charset="0"/>
                <a:cs typeface="Tahoma" charset="0"/>
              </a:rPr>
              <a:t>required</a:t>
            </a:r>
            <a:r>
              <a:rPr lang="en-US" b="1" smtClean="0">
                <a:solidFill>
                  <a:srgbClr val="454545"/>
                </a:solidFill>
                <a:latin typeface="Tahoma" charset="0"/>
                <a:ea typeface="Tahoma" charset="0"/>
                <a:cs typeface="Tahoma" charset="0"/>
              </a:rPr>
              <a:t>” </a:t>
            </a:r>
          </a:p>
          <a:p>
            <a:pPr lvl="0"/>
            <a:endParaRPr lang="en-US" b="1" dirty="0" smtClean="0">
              <a:solidFill>
                <a:srgbClr val="454545"/>
              </a:solidFill>
              <a:latin typeface="Tahoma" charset="0"/>
              <a:ea typeface="Tahoma" charset="0"/>
              <a:cs typeface="Tahoma" charset="0"/>
            </a:endParaRPr>
          </a:p>
          <a:p>
            <a:pPr lvl="0"/>
            <a:r>
              <a:rPr lang="en-US" b="1" dirty="0" smtClean="0">
                <a:solidFill>
                  <a:srgbClr val="454545"/>
                </a:solidFill>
                <a:latin typeface="Tahoma" charset="0"/>
                <a:ea typeface="Tahoma" charset="0"/>
                <a:cs typeface="Tahoma" charset="0"/>
              </a:rPr>
              <a:t>“Difficult to learn on my own”</a:t>
            </a:r>
            <a:endParaRPr lang="en-US" b="1" dirty="0">
              <a:solidFill>
                <a:srgbClr val="454545"/>
              </a:solidFill>
              <a:latin typeface="Tahoma" charset="0"/>
              <a:ea typeface="Tahoma" charset="0"/>
              <a:cs typeface="Tahoma" charset="0"/>
            </a:endParaRPr>
          </a:p>
        </p:txBody>
      </p:sp>
      <p:sp>
        <p:nvSpPr>
          <p:cNvPr id="2" name="Rectangle 1"/>
          <p:cNvSpPr/>
          <p:nvPr/>
        </p:nvSpPr>
        <p:spPr>
          <a:xfrm>
            <a:off x="1994596" y="1074217"/>
            <a:ext cx="2653318" cy="738664"/>
          </a:xfrm>
          <a:prstGeom prst="rect">
            <a:avLst/>
          </a:prstGeom>
        </p:spPr>
        <p:txBody>
          <a:bodyPr wrap="square">
            <a:spAutoFit/>
          </a:bodyPr>
          <a:lstStyle/>
          <a:p>
            <a:pPr lvl="0">
              <a:buClr>
                <a:srgbClr val="454545"/>
              </a:buClr>
              <a:buSzPct val="25000"/>
            </a:pPr>
            <a:r>
              <a:rPr lang="en-US" b="1" dirty="0">
                <a:solidFill>
                  <a:srgbClr val="454545"/>
                </a:solidFill>
                <a:latin typeface="Tahoma" charset="0"/>
                <a:ea typeface="Tahoma" charset="0"/>
                <a:cs typeface="Tahoma" charset="0"/>
              </a:rPr>
              <a:t>50</a:t>
            </a:r>
            <a:r>
              <a:rPr lang="en-US" b="1" dirty="0" smtClean="0">
                <a:solidFill>
                  <a:srgbClr val="454545"/>
                </a:solidFill>
                <a:latin typeface="Tahoma" charset="0"/>
                <a:ea typeface="Tahoma" charset="0"/>
                <a:cs typeface="Tahoma" charset="0"/>
              </a:rPr>
              <a:t>% discovered </a:t>
            </a:r>
            <a:r>
              <a:rPr lang="en-US" b="1" dirty="0">
                <a:solidFill>
                  <a:srgbClr val="454545"/>
                </a:solidFill>
                <a:latin typeface="Tahoma" charset="0"/>
                <a:ea typeface="Tahoma" charset="0"/>
                <a:cs typeface="Tahoma" charset="0"/>
              </a:rPr>
              <a:t>their careers through </a:t>
            </a:r>
            <a:r>
              <a:rPr lang="en-US" b="1" dirty="0" smtClean="0">
                <a:solidFill>
                  <a:srgbClr val="454545"/>
                </a:solidFill>
                <a:latin typeface="Tahoma" charset="0"/>
                <a:ea typeface="Tahoma" charset="0"/>
                <a:cs typeface="Tahoma" charset="0"/>
              </a:rPr>
              <a:t>their connections</a:t>
            </a:r>
            <a:endParaRPr lang="en-US" b="1" dirty="0">
              <a:solidFill>
                <a:srgbClr val="454545"/>
              </a:solidFill>
              <a:latin typeface="Tahoma" charset="0"/>
              <a:ea typeface="Tahoma" charset="0"/>
              <a:cs typeface="Tahoma" charset="0"/>
            </a:endParaRPr>
          </a:p>
        </p:txBody>
      </p:sp>
      <p:sp>
        <p:nvSpPr>
          <p:cNvPr id="27" name="Rectangle 26"/>
          <p:cNvSpPr/>
          <p:nvPr/>
        </p:nvSpPr>
        <p:spPr>
          <a:xfrm>
            <a:off x="1854230" y="2318186"/>
            <a:ext cx="2653318" cy="738664"/>
          </a:xfrm>
          <a:prstGeom prst="rect">
            <a:avLst/>
          </a:prstGeom>
        </p:spPr>
        <p:txBody>
          <a:bodyPr wrap="square">
            <a:spAutoFit/>
          </a:bodyPr>
          <a:lstStyle/>
          <a:p>
            <a:pPr lvl="0">
              <a:buClr>
                <a:srgbClr val="454545"/>
              </a:buClr>
              <a:buSzPct val="25000"/>
            </a:pPr>
            <a:r>
              <a:rPr lang="en-US" b="1" dirty="0" smtClean="0">
                <a:solidFill>
                  <a:srgbClr val="454545"/>
                </a:solidFill>
                <a:latin typeface="Tahoma" charset="0"/>
                <a:ea typeface="Tahoma" charset="0"/>
                <a:cs typeface="Tahoma" charset="0"/>
              </a:rPr>
              <a:t>Learning hard skills</a:t>
            </a:r>
          </a:p>
          <a:p>
            <a:pPr lvl="0">
              <a:buClr>
                <a:srgbClr val="454545"/>
              </a:buClr>
              <a:buSzPct val="25000"/>
            </a:pPr>
            <a:endParaRPr lang="en-US" b="1" dirty="0">
              <a:solidFill>
                <a:srgbClr val="454545"/>
              </a:solidFill>
              <a:latin typeface="Tahoma" charset="0"/>
              <a:ea typeface="Tahoma" charset="0"/>
              <a:cs typeface="Tahoma" charset="0"/>
            </a:endParaRPr>
          </a:p>
          <a:p>
            <a:pPr lvl="0">
              <a:buClr>
                <a:srgbClr val="454545"/>
              </a:buClr>
              <a:buSzPct val="25000"/>
            </a:pPr>
            <a:r>
              <a:rPr lang="en-US" b="1" dirty="0" smtClean="0">
                <a:solidFill>
                  <a:srgbClr val="454545"/>
                </a:solidFill>
                <a:latin typeface="Tahoma" charset="0"/>
                <a:ea typeface="Tahoma" charset="0"/>
                <a:cs typeface="Tahoma" charset="0"/>
              </a:rPr>
              <a:t>Access to mentors </a:t>
            </a:r>
            <a:endParaRPr lang="en-US" b="1" dirty="0">
              <a:solidFill>
                <a:srgbClr val="454545"/>
              </a:solidFill>
              <a:latin typeface="Tahoma" charset="0"/>
              <a:ea typeface="Tahoma" charset="0"/>
              <a:cs typeface="Tahoma" charset="0"/>
            </a:endParaRPr>
          </a:p>
        </p:txBody>
      </p:sp>
      <p:sp>
        <p:nvSpPr>
          <p:cNvPr id="28" name="Rectangle 27"/>
          <p:cNvSpPr/>
          <p:nvPr/>
        </p:nvSpPr>
        <p:spPr>
          <a:xfrm>
            <a:off x="6106011" y="2507924"/>
            <a:ext cx="2653318" cy="307777"/>
          </a:xfrm>
          <a:prstGeom prst="rect">
            <a:avLst/>
          </a:prstGeom>
        </p:spPr>
        <p:txBody>
          <a:bodyPr wrap="square">
            <a:spAutoFit/>
          </a:bodyPr>
          <a:lstStyle/>
          <a:p>
            <a:pPr lvl="0">
              <a:buClr>
                <a:srgbClr val="454545"/>
              </a:buClr>
              <a:buSzPct val="25000"/>
            </a:pPr>
            <a:r>
              <a:rPr lang="en-US" b="1" dirty="0" smtClean="0">
                <a:solidFill>
                  <a:srgbClr val="454545"/>
                </a:solidFill>
                <a:latin typeface="Tahoma" charset="0"/>
                <a:ea typeface="Tahoma" charset="0"/>
                <a:cs typeface="Tahoma" charset="0"/>
              </a:rPr>
              <a:t>Access to mentors</a:t>
            </a:r>
            <a:endParaRPr lang="en-US" b="1" dirty="0">
              <a:solidFill>
                <a:srgbClr val="454545"/>
              </a:solidFill>
              <a:latin typeface="Tahoma" charset="0"/>
              <a:ea typeface="Tahoma" charset="0"/>
              <a:cs typeface="Tahoma" charset="0"/>
            </a:endParaRPr>
          </a:p>
        </p:txBody>
      </p:sp>
      <p:sp>
        <p:nvSpPr>
          <p:cNvPr id="29" name="Rectangle 28"/>
          <p:cNvSpPr/>
          <p:nvPr/>
        </p:nvSpPr>
        <p:spPr>
          <a:xfrm>
            <a:off x="1762805" y="3664347"/>
            <a:ext cx="2653318" cy="523220"/>
          </a:xfrm>
          <a:prstGeom prst="rect">
            <a:avLst/>
          </a:prstGeom>
        </p:spPr>
        <p:txBody>
          <a:bodyPr wrap="square">
            <a:spAutoFit/>
          </a:bodyPr>
          <a:lstStyle/>
          <a:p>
            <a:pPr lvl="0">
              <a:buClr>
                <a:srgbClr val="454545"/>
              </a:buClr>
              <a:buSzPct val="25000"/>
            </a:pPr>
            <a:r>
              <a:rPr lang="en-US" b="1" dirty="0" smtClean="0">
                <a:solidFill>
                  <a:srgbClr val="454545"/>
                </a:solidFill>
                <a:latin typeface="Tahoma" charset="0"/>
                <a:ea typeface="Tahoma" charset="0"/>
                <a:cs typeface="Tahoma" charset="0"/>
              </a:rPr>
              <a:t>Lack of feedback &amp; guidance</a:t>
            </a:r>
          </a:p>
        </p:txBody>
      </p:sp>
      <p:sp>
        <p:nvSpPr>
          <p:cNvPr id="30" name="Rectangle 29"/>
          <p:cNvSpPr/>
          <p:nvPr/>
        </p:nvSpPr>
        <p:spPr>
          <a:xfrm>
            <a:off x="5899095" y="3525589"/>
            <a:ext cx="2860234" cy="738664"/>
          </a:xfrm>
          <a:prstGeom prst="rect">
            <a:avLst/>
          </a:prstGeom>
        </p:spPr>
        <p:txBody>
          <a:bodyPr wrap="square">
            <a:spAutoFit/>
          </a:bodyPr>
          <a:lstStyle/>
          <a:p>
            <a:pPr lvl="0">
              <a:buClr>
                <a:srgbClr val="454545"/>
              </a:buClr>
              <a:buSzPct val="25000"/>
            </a:pPr>
            <a:r>
              <a:rPr lang="en-US" b="1" dirty="0">
                <a:solidFill>
                  <a:srgbClr val="454545"/>
                </a:solidFill>
                <a:latin typeface="Tahoma" charset="0"/>
                <a:ea typeface="Tahoma" charset="0"/>
                <a:cs typeface="Tahoma" charset="0"/>
              </a:rPr>
              <a:t>73% of professionals found mentoring had </a:t>
            </a:r>
            <a:r>
              <a:rPr lang="en-US" b="1" dirty="0" smtClean="0">
                <a:solidFill>
                  <a:srgbClr val="454545"/>
                </a:solidFill>
                <a:latin typeface="Tahoma" charset="0"/>
                <a:ea typeface="Tahoma" charset="0"/>
                <a:cs typeface="Tahoma" charset="0"/>
              </a:rPr>
              <a:t>a positive </a:t>
            </a:r>
            <a:r>
              <a:rPr lang="en-US" b="1" dirty="0">
                <a:solidFill>
                  <a:srgbClr val="454545"/>
                </a:solidFill>
                <a:latin typeface="Tahoma" charset="0"/>
                <a:ea typeface="Tahoma" charset="0"/>
                <a:cs typeface="Tahoma" charset="0"/>
              </a:rPr>
              <a:t>impact </a:t>
            </a:r>
            <a:r>
              <a:rPr lang="en-US" b="1" dirty="0" smtClean="0">
                <a:solidFill>
                  <a:srgbClr val="454545"/>
                </a:solidFill>
                <a:latin typeface="Tahoma" charset="0"/>
                <a:ea typeface="Tahoma" charset="0"/>
                <a:cs typeface="Tahoma" charset="0"/>
              </a:rPr>
              <a:t>in their careers</a:t>
            </a:r>
          </a:p>
        </p:txBody>
      </p:sp>
      <p:sp>
        <p:nvSpPr>
          <p:cNvPr id="31" name="Rectangle 30"/>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204393527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407298" y="2584580"/>
            <a:ext cx="313508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smtClean="0">
                <a:ln>
                  <a:noFill/>
                </a:ln>
                <a:solidFill>
                  <a:schemeClr val="bg1"/>
                </a:solidFill>
                <a:effectLst/>
                <a:uFillTx/>
                <a:latin typeface="+mn-lt"/>
                <a:ea typeface="+mn-ea"/>
                <a:cs typeface="+mn-cs"/>
                <a:sym typeface="Arial"/>
              </a:rPr>
              <a:t>Narrative</a:t>
            </a:r>
            <a:endParaRPr kumimoji="0" lang="en-US" sz="1400" b="1" i="0" u="none" strike="noStrike" cap="none" spc="0" normalizeH="0" baseline="0">
              <a:ln>
                <a:noFill/>
              </a:ln>
              <a:solidFill>
                <a:schemeClr val="bg1"/>
              </a:solidFill>
              <a:effectLst/>
              <a:uFillTx/>
              <a:latin typeface="+mn-lt"/>
              <a:ea typeface="+mn-ea"/>
              <a:cs typeface="+mn-cs"/>
              <a:sym typeface="Arial"/>
            </a:endParaRPr>
          </a:p>
        </p:txBody>
      </p:sp>
      <p:grpSp>
        <p:nvGrpSpPr>
          <p:cNvPr id="7" name="Group"/>
          <p:cNvGrpSpPr/>
          <p:nvPr/>
        </p:nvGrpSpPr>
        <p:grpSpPr>
          <a:xfrm>
            <a:off x="223992" y="1348359"/>
            <a:ext cx="8671014" cy="2516499"/>
            <a:chOff x="0" y="0"/>
            <a:chExt cx="8671013" cy="2516497"/>
          </a:xfrm>
        </p:grpSpPr>
        <p:pic>
          <p:nvPicPr>
            <p:cNvPr id="8" name="Picture 3" descr="Picture 3"/>
            <p:cNvPicPr>
              <a:picLocks noChangeAspect="1"/>
            </p:cNvPicPr>
            <p:nvPr/>
          </p:nvPicPr>
          <p:blipFill>
            <a:blip r:embed="rId3">
              <a:extLst/>
            </a:blip>
            <a:srcRect l="13226" t="30769" r="21679" b="30766"/>
            <a:stretch>
              <a:fillRect/>
            </a:stretch>
          </p:blipFill>
          <p:spPr>
            <a:xfrm>
              <a:off x="0" y="34533"/>
              <a:ext cx="1695847" cy="1782367"/>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8"/>
                  </a:cubicBezTo>
                  <a:cubicBezTo>
                    <a:pt x="0" y="16762"/>
                    <a:pt x="4833" y="21600"/>
                    <a:pt x="10797" y="21600"/>
                  </a:cubicBezTo>
                  <a:cubicBezTo>
                    <a:pt x="16762" y="21600"/>
                    <a:pt x="21600" y="16762"/>
                    <a:pt x="21600" y="10798"/>
                  </a:cubicBezTo>
                  <a:cubicBezTo>
                    <a:pt x="21600" y="4833"/>
                    <a:pt x="16762" y="0"/>
                    <a:pt x="10797" y="0"/>
                  </a:cubicBezTo>
                  <a:close/>
                </a:path>
              </a:pathLst>
            </a:custGeom>
            <a:ln w="12700" cap="flat">
              <a:noFill/>
              <a:miter lim="400000"/>
            </a:ln>
            <a:effectLst/>
          </p:spPr>
        </p:pic>
        <p:pic>
          <p:nvPicPr>
            <p:cNvPr id="9" name="Picture 8" descr="Picture 8"/>
            <p:cNvPicPr>
              <a:picLocks noChangeAspect="1"/>
            </p:cNvPicPr>
            <p:nvPr/>
          </p:nvPicPr>
          <p:blipFill>
            <a:blip r:embed="rId4">
              <a:extLst/>
            </a:blip>
            <a:srcRect r="5" b="5"/>
            <a:stretch>
              <a:fillRect/>
            </a:stretch>
          </p:blipFill>
          <p:spPr>
            <a:xfrm>
              <a:off x="5217108" y="0"/>
              <a:ext cx="1837532" cy="1837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pic>
          <p:nvPicPr>
            <p:cNvPr id="10" name="Picture 9" descr="Picture 9"/>
            <p:cNvPicPr>
              <a:picLocks noChangeAspect="1"/>
            </p:cNvPicPr>
            <p:nvPr/>
          </p:nvPicPr>
          <p:blipFill>
            <a:blip r:embed="rId5">
              <a:extLst/>
            </a:blip>
            <a:srcRect l="15137" t="4520" r="42291" b="62124"/>
            <a:stretch>
              <a:fillRect/>
            </a:stretch>
          </p:blipFill>
          <p:spPr>
            <a:xfrm>
              <a:off x="6932303" y="1"/>
              <a:ext cx="1738711" cy="1837532"/>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2" y="21600"/>
                    <a:pt x="21600" y="16765"/>
                    <a:pt x="21600" y="10800"/>
                  </a:cubicBezTo>
                  <a:cubicBezTo>
                    <a:pt x="21600" y="4835"/>
                    <a:pt x="16762" y="0"/>
                    <a:pt x="10798" y="0"/>
                  </a:cubicBezTo>
                  <a:close/>
                </a:path>
              </a:pathLst>
            </a:custGeom>
            <a:ln w="12700" cap="flat">
              <a:noFill/>
              <a:miter lim="400000"/>
            </a:ln>
            <a:effectLst/>
          </p:spPr>
        </p:pic>
        <p:pic>
          <p:nvPicPr>
            <p:cNvPr id="11" name="Picture 10" descr="Picture 10"/>
            <p:cNvPicPr>
              <a:picLocks noChangeAspect="1"/>
            </p:cNvPicPr>
            <p:nvPr/>
          </p:nvPicPr>
          <p:blipFill>
            <a:blip r:embed="rId6">
              <a:extLst/>
            </a:blip>
            <a:srcRect l="54707" t="24306" r="15845" b="40007"/>
            <a:stretch>
              <a:fillRect/>
            </a:stretch>
          </p:blipFill>
          <p:spPr>
            <a:xfrm>
              <a:off x="3376100" y="48501"/>
              <a:ext cx="1903413" cy="17680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8"/>
                    <a:pt x="4835" y="21600"/>
                    <a:pt x="10800" y="21600"/>
                  </a:cubicBezTo>
                  <a:cubicBezTo>
                    <a:pt x="16765" y="21600"/>
                    <a:pt x="21600" y="16768"/>
                    <a:pt x="21600" y="10802"/>
                  </a:cubicBezTo>
                  <a:cubicBezTo>
                    <a:pt x="21600" y="4837"/>
                    <a:pt x="16765" y="0"/>
                    <a:pt x="10800" y="0"/>
                  </a:cubicBezTo>
                  <a:close/>
                </a:path>
              </a:pathLst>
            </a:custGeom>
            <a:ln w="12700" cap="flat">
              <a:noFill/>
              <a:miter lim="400000"/>
            </a:ln>
            <a:effectLst/>
          </p:spPr>
        </p:pic>
        <p:sp>
          <p:nvSpPr>
            <p:cNvPr id="12" name="TextBox 11"/>
            <p:cNvSpPr txBox="1"/>
            <p:nvPr/>
          </p:nvSpPr>
          <p:spPr>
            <a:xfrm>
              <a:off x="210913" y="1910317"/>
              <a:ext cx="127676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Michael </a:t>
              </a:r>
              <a:r>
                <a:rPr lang="en-US" sz="1200" dirty="0" smtClean="0">
                  <a:solidFill>
                    <a:schemeClr val="tx1"/>
                  </a:solidFill>
                  <a:latin typeface="Tahoma" charset="0"/>
                  <a:ea typeface="Tahoma" charset="0"/>
                  <a:cs typeface="Tahoma" charset="0"/>
                </a:rPr>
                <a:t>MBA</a:t>
              </a:r>
              <a:endParaRPr sz="1200" dirty="0">
                <a:solidFill>
                  <a:schemeClr val="tx1"/>
                </a:solidFill>
                <a:latin typeface="Tahoma" charset="0"/>
                <a:ea typeface="Tahoma" charset="0"/>
                <a:cs typeface="Tahoma" charset="0"/>
              </a:endParaRPr>
            </a:p>
          </p:txBody>
        </p:sp>
        <p:sp>
          <p:nvSpPr>
            <p:cNvPr id="13" name="TextBox 15"/>
            <p:cNvSpPr txBox="1"/>
            <p:nvPr/>
          </p:nvSpPr>
          <p:spPr>
            <a:xfrm>
              <a:off x="1882207" y="1910317"/>
              <a:ext cx="105863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Mike </a:t>
              </a:r>
              <a:endParaRPr lang="en-US" sz="1200" dirty="0">
                <a:solidFill>
                  <a:schemeClr val="tx1"/>
                </a:solidFill>
                <a:latin typeface="Tahoma" charset="0"/>
                <a:ea typeface="Tahoma" charset="0"/>
                <a:cs typeface="Tahoma" charset="0"/>
              </a:endParaRPr>
            </a:p>
            <a:p>
              <a:pPr algn="ctr">
                <a:defRPr sz="2200" b="1">
                  <a:solidFill>
                    <a:srgbClr val="FFFFFF"/>
                  </a:solidFill>
                </a:defRPr>
              </a:pPr>
              <a:r>
                <a:rPr lang="en-US" sz="1200" dirty="0" smtClean="0">
                  <a:solidFill>
                    <a:schemeClr val="tx1"/>
                  </a:solidFill>
                  <a:latin typeface="Tahoma" charset="0"/>
                  <a:ea typeface="Tahoma" charset="0"/>
                  <a:cs typeface="Tahoma" charset="0"/>
                </a:rPr>
                <a:t>CS</a:t>
              </a:r>
              <a:endParaRPr sz="1200" dirty="0">
                <a:solidFill>
                  <a:schemeClr val="tx1"/>
                </a:solidFill>
                <a:latin typeface="Tahoma" charset="0"/>
                <a:ea typeface="Tahoma" charset="0"/>
                <a:cs typeface="Tahoma" charset="0"/>
              </a:endParaRPr>
            </a:p>
          </p:txBody>
        </p:sp>
        <p:sp>
          <p:nvSpPr>
            <p:cNvPr id="14" name="TextBox 16"/>
            <p:cNvSpPr txBox="1"/>
            <p:nvPr/>
          </p:nvSpPr>
          <p:spPr>
            <a:xfrm>
              <a:off x="3769574" y="1910317"/>
              <a:ext cx="1387117"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Vincent</a:t>
              </a:r>
            </a:p>
            <a:p>
              <a:pPr algn="ctr">
                <a:defRPr sz="1200" b="1">
                  <a:solidFill>
                    <a:srgbClr val="FFFFFF"/>
                  </a:solidFill>
                </a:defRPr>
              </a:pPr>
              <a:r>
                <a:rPr lang="en-US" dirty="0" smtClean="0">
                  <a:solidFill>
                    <a:schemeClr val="tx1"/>
                  </a:solidFill>
                  <a:latin typeface="Tahoma" charset="0"/>
                  <a:ea typeface="Tahoma" charset="0"/>
                  <a:cs typeface="Tahoma" charset="0"/>
                </a:rPr>
                <a:t>CS</a:t>
              </a:r>
              <a:endParaRPr dirty="0">
                <a:solidFill>
                  <a:schemeClr val="tx1"/>
                </a:solidFill>
                <a:latin typeface="Tahoma" charset="0"/>
                <a:ea typeface="Tahoma" charset="0"/>
                <a:cs typeface="Tahoma" charset="0"/>
              </a:endParaRPr>
            </a:p>
          </p:txBody>
        </p:sp>
        <p:sp>
          <p:nvSpPr>
            <p:cNvPr id="15" name="TextBox 17"/>
            <p:cNvSpPr txBox="1"/>
            <p:nvPr/>
          </p:nvSpPr>
          <p:spPr>
            <a:xfrm>
              <a:off x="5723112"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Yi </a:t>
              </a:r>
            </a:p>
            <a:p>
              <a:pPr algn="ctr">
                <a:defRPr sz="1200" b="1">
                  <a:solidFill>
                    <a:srgbClr val="FFFFFF"/>
                  </a:solidFill>
                </a:defRPr>
              </a:pPr>
              <a:r>
                <a:rPr lang="en-US" dirty="0" smtClean="0">
                  <a:solidFill>
                    <a:schemeClr val="tx1"/>
                  </a:solidFill>
                  <a:latin typeface="Tahoma" charset="0"/>
                  <a:ea typeface="Tahoma" charset="0"/>
                  <a:cs typeface="Tahoma" charset="0"/>
                </a:rPr>
                <a:t>Design</a:t>
              </a:r>
              <a:endParaRPr dirty="0">
                <a:solidFill>
                  <a:schemeClr val="tx1"/>
                </a:solidFill>
                <a:latin typeface="Tahoma" charset="0"/>
                <a:ea typeface="Tahoma" charset="0"/>
                <a:cs typeface="Tahoma" charset="0"/>
              </a:endParaRPr>
            </a:p>
          </p:txBody>
        </p:sp>
        <p:sp>
          <p:nvSpPr>
            <p:cNvPr id="16" name="TextBox 18"/>
            <p:cNvSpPr txBox="1"/>
            <p:nvPr/>
          </p:nvSpPr>
          <p:spPr>
            <a:xfrm>
              <a:off x="7282114"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Andy</a:t>
              </a:r>
            </a:p>
            <a:p>
              <a:pPr algn="ctr">
                <a:defRPr sz="1200" b="1">
                  <a:solidFill>
                    <a:srgbClr val="FFFFFF"/>
                  </a:solidFill>
                </a:defRPr>
              </a:pPr>
              <a:r>
                <a:rPr lang="en-US" dirty="0" smtClean="0">
                  <a:solidFill>
                    <a:schemeClr val="tx1"/>
                  </a:solidFill>
                  <a:latin typeface="Tahoma" charset="0"/>
                  <a:ea typeface="Tahoma" charset="0"/>
                  <a:cs typeface="Tahoma" charset="0"/>
                </a:rPr>
                <a:t>CM</a:t>
              </a:r>
              <a:endParaRPr dirty="0">
                <a:solidFill>
                  <a:schemeClr val="tx1"/>
                </a:solidFill>
                <a:latin typeface="Tahoma" charset="0"/>
                <a:ea typeface="Tahoma" charset="0"/>
                <a:cs typeface="Tahoma" charset="0"/>
              </a:endParaRPr>
            </a:p>
          </p:txBody>
        </p:sp>
        <p:pic>
          <p:nvPicPr>
            <p:cNvPr id="17" name="Picture 7" descr="Picture 7"/>
            <p:cNvPicPr>
              <a:picLocks noChangeAspect="1"/>
            </p:cNvPicPr>
            <p:nvPr/>
          </p:nvPicPr>
          <p:blipFill>
            <a:blip r:embed="rId7">
              <a:extLst/>
            </a:blip>
            <a:srcRect t="494" r="14829" b="10378"/>
            <a:stretch>
              <a:fillRect/>
            </a:stretch>
          </p:blipFill>
          <p:spPr>
            <a:xfrm>
              <a:off x="1731507" y="27646"/>
              <a:ext cx="1709690" cy="1789114"/>
            </a:xfrm>
            <a:custGeom>
              <a:avLst/>
              <a:gdLst/>
              <a:ahLst/>
              <a:cxnLst>
                <a:cxn ang="0">
                  <a:pos x="wd2" y="hd2"/>
                </a:cxn>
                <a:cxn ang="5400000">
                  <a:pos x="wd2" y="hd2"/>
                </a:cxn>
                <a:cxn ang="10800000">
                  <a:pos x="wd2" y="hd2"/>
                </a:cxn>
                <a:cxn ang="16200000">
                  <a:pos x="wd2" y="hd2"/>
                </a:cxn>
              </a:cxnLst>
              <a:rect l="0" t="0" r="r" b="b"/>
              <a:pathLst>
                <a:path w="21600" h="21600" extrusionOk="0">
                  <a:moveTo>
                    <a:pt x="10299" y="0"/>
                  </a:moveTo>
                  <a:cubicBezTo>
                    <a:pt x="5712" y="0"/>
                    <a:pt x="1772" y="2617"/>
                    <a:pt x="0" y="6368"/>
                  </a:cubicBezTo>
                  <a:lnTo>
                    <a:pt x="0" y="15232"/>
                  </a:lnTo>
                  <a:cubicBezTo>
                    <a:pt x="1772" y="18983"/>
                    <a:pt x="5712" y="21600"/>
                    <a:pt x="10299" y="21600"/>
                  </a:cubicBezTo>
                  <a:cubicBezTo>
                    <a:pt x="16540" y="21600"/>
                    <a:pt x="21600" y="16765"/>
                    <a:pt x="21600" y="10800"/>
                  </a:cubicBezTo>
                  <a:cubicBezTo>
                    <a:pt x="21600" y="4835"/>
                    <a:pt x="16540" y="0"/>
                    <a:pt x="10299" y="0"/>
                  </a:cubicBezTo>
                  <a:close/>
                </a:path>
              </a:pathLst>
            </a:custGeom>
            <a:ln w="12700" cap="flat">
              <a:noFill/>
              <a:miter lim="400000"/>
            </a:ln>
            <a:effectLst/>
          </p:spPr>
        </p:pic>
      </p:grpSp>
      <p:pic>
        <p:nvPicPr>
          <p:cNvPr id="21"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icture 6"/>
          <p:cNvPicPr>
            <a:picLocks noChangeAspect="1"/>
          </p:cNvPicPr>
          <p:nvPr/>
        </p:nvPicPr>
        <p:blipFill>
          <a:blip r:embed="rId9">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5" name="TextBox 24"/>
          <p:cNvSpPr txBox="1"/>
          <p:nvPr/>
        </p:nvSpPr>
        <p:spPr>
          <a:xfrm>
            <a:off x="80043" y="142277"/>
            <a:ext cx="548100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THIS IS US</a:t>
            </a:r>
            <a:r>
              <a:rPr lang="mr-IN" sz="2800" b="1" dirty="0" smtClean="0">
                <a:solidFill>
                  <a:schemeClr val="tx1"/>
                </a:solidFill>
                <a:latin typeface="Tahoma" charset="0"/>
                <a:ea typeface="Tahoma" charset="0"/>
                <a:cs typeface="Tahoma" charset="0"/>
              </a:rPr>
              <a:t>…</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sp>
        <p:nvSpPr>
          <p:cNvPr id="26" name="Rectangle 2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52756021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Willy…"/>
          <p:cNvSpPr txBox="1"/>
          <p:nvPr/>
        </p:nvSpPr>
        <p:spPr>
          <a:xfrm>
            <a:off x="4652168" y="1033739"/>
            <a:ext cx="4052920" cy="317009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sz="2000" b="1">
                <a:solidFill>
                  <a:srgbClr val="FFFFFF"/>
                </a:solidFill>
              </a:defRPr>
            </a:pPr>
            <a:r>
              <a:rPr lang="en-US" dirty="0" smtClean="0">
                <a:solidFill>
                  <a:schemeClr val="tx1"/>
                </a:solidFill>
                <a:latin typeface="Tahoma" charset="0"/>
                <a:ea typeface="Tahoma" charset="0"/>
                <a:cs typeface="Tahoma" charset="0"/>
              </a:rPr>
              <a:t>Motivations</a:t>
            </a:r>
            <a:endParaRPr dirty="0">
              <a:solidFill>
                <a:schemeClr val="tx1"/>
              </a:solidFill>
              <a:latin typeface="Tahoma" charset="0"/>
              <a:ea typeface="Tahoma" charset="0"/>
              <a:cs typeface="Tahoma" charset="0"/>
            </a:endParaRPr>
          </a:p>
          <a:p>
            <a:pPr>
              <a:defRPr>
                <a:solidFill>
                  <a:srgbClr val="FFFFFF"/>
                </a:solidFill>
              </a:defRPr>
            </a:pPr>
            <a:endParaRPr dirty="0">
              <a:solidFill>
                <a:schemeClr val="tx1"/>
              </a:solidFill>
              <a:latin typeface="Tahoma" charset="0"/>
              <a:ea typeface="Tahoma" charset="0"/>
              <a:cs typeface="Tahoma" charset="0"/>
            </a:endParaRPr>
          </a:p>
          <a:p>
            <a:pPr>
              <a:defRPr>
                <a:solidFill>
                  <a:srgbClr val="FFFFFF"/>
                </a:solidFill>
              </a:defRPr>
            </a:pPr>
            <a:r>
              <a:rPr lang="en-US" dirty="0" smtClean="0">
                <a:solidFill>
                  <a:schemeClr val="tx1"/>
                </a:solidFill>
                <a:latin typeface="Tahoma" charset="0"/>
                <a:ea typeface="Tahoma" charset="0"/>
                <a:cs typeface="Tahoma" charset="0"/>
              </a:rPr>
              <a:t>Wants to work in technology</a:t>
            </a:r>
          </a:p>
          <a:p>
            <a:pPr>
              <a:defRPr>
                <a:solidFill>
                  <a:srgbClr val="FFFFFF"/>
                </a:solidFill>
              </a:defRPr>
            </a:pPr>
            <a:r>
              <a:rPr lang="en-US" dirty="0" smtClean="0">
                <a:solidFill>
                  <a:schemeClr val="tx1"/>
                </a:solidFill>
                <a:latin typeface="Tahoma" charset="0"/>
                <a:ea typeface="Tahoma" charset="0"/>
                <a:cs typeface="Tahoma" charset="0"/>
              </a:rPr>
              <a:t>Family is her main source of strength</a:t>
            </a:r>
          </a:p>
          <a:p>
            <a:pPr>
              <a:defRPr>
                <a:solidFill>
                  <a:srgbClr val="FFFFFF"/>
                </a:solidFill>
              </a:defRPr>
            </a:pPr>
            <a:r>
              <a:rPr lang="en-US" dirty="0" smtClean="0">
                <a:solidFill>
                  <a:schemeClr val="tx1"/>
                </a:solidFill>
                <a:latin typeface="Tahoma" charset="0"/>
                <a:ea typeface="Tahoma" charset="0"/>
                <a:cs typeface="Tahoma" charset="0"/>
              </a:rPr>
              <a:t>Enjoys helping others</a:t>
            </a:r>
          </a:p>
          <a:p>
            <a:pPr>
              <a:defRPr>
                <a:solidFill>
                  <a:srgbClr val="FFFFFF"/>
                </a:solidFill>
              </a:defRPr>
            </a:pPr>
            <a:endParaRPr lang="en-US" dirty="0" smtClean="0">
              <a:solidFill>
                <a:schemeClr val="tx1"/>
              </a:solidFill>
              <a:latin typeface="Tahoma" charset="0"/>
              <a:ea typeface="Tahoma" charset="0"/>
              <a:cs typeface="Tahoma" charset="0"/>
            </a:endParaRPr>
          </a:p>
          <a:p>
            <a:pPr>
              <a:defRPr>
                <a:solidFill>
                  <a:srgbClr val="FFFFFF"/>
                </a:solidFill>
              </a:defRPr>
            </a:pPr>
            <a:endParaRPr lang="en-US" dirty="0">
              <a:solidFill>
                <a:schemeClr val="tx1"/>
              </a:solidFill>
              <a:latin typeface="Tahoma" charset="0"/>
              <a:ea typeface="Tahoma" charset="0"/>
              <a:cs typeface="Tahoma" charset="0"/>
            </a:endParaRPr>
          </a:p>
          <a:p>
            <a:pPr>
              <a:defRPr>
                <a:solidFill>
                  <a:srgbClr val="FFFFFF"/>
                </a:solidFill>
              </a:defRPr>
            </a:pPr>
            <a:endParaRPr lang="en-US" dirty="0">
              <a:solidFill>
                <a:schemeClr val="tx1"/>
              </a:solidFill>
              <a:latin typeface="Tahoma" charset="0"/>
              <a:ea typeface="Tahoma" charset="0"/>
              <a:cs typeface="Tahoma" charset="0"/>
            </a:endParaRPr>
          </a:p>
          <a:p>
            <a:pPr>
              <a:defRPr>
                <a:solidFill>
                  <a:srgbClr val="FFFFFF"/>
                </a:solidFill>
              </a:defRPr>
            </a:pPr>
            <a:r>
              <a:rPr lang="en-US" sz="2000" b="1" dirty="0" smtClean="0">
                <a:solidFill>
                  <a:schemeClr val="tx1"/>
                </a:solidFill>
                <a:latin typeface="Tahoma" charset="0"/>
                <a:ea typeface="Tahoma" charset="0"/>
                <a:cs typeface="Tahoma" charset="0"/>
              </a:rPr>
              <a:t>Pain Points</a:t>
            </a:r>
          </a:p>
          <a:p>
            <a:pPr>
              <a:defRPr>
                <a:solidFill>
                  <a:srgbClr val="FFFFFF"/>
                </a:solidFill>
              </a:defRPr>
            </a:pPr>
            <a:endParaRPr lang="en-US" sz="2000" b="1" dirty="0">
              <a:solidFill>
                <a:schemeClr val="tx1"/>
              </a:solidFill>
              <a:latin typeface="Tahoma" charset="0"/>
              <a:ea typeface="Tahoma" charset="0"/>
              <a:cs typeface="Tahoma" charset="0"/>
            </a:endParaRPr>
          </a:p>
          <a:p>
            <a:pPr>
              <a:defRPr>
                <a:solidFill>
                  <a:srgbClr val="FFFFFF"/>
                </a:solidFill>
              </a:defRPr>
            </a:pPr>
            <a:r>
              <a:rPr lang="en-US" dirty="0" smtClean="0">
                <a:solidFill>
                  <a:schemeClr val="tx1"/>
                </a:solidFill>
                <a:latin typeface="Tahoma" charset="0"/>
                <a:ea typeface="Tahoma" charset="0"/>
                <a:cs typeface="Tahoma" charset="0"/>
              </a:rPr>
              <a:t>No resources to learn new skills</a:t>
            </a:r>
            <a:endParaRPr lang="en-US" dirty="0">
              <a:solidFill>
                <a:schemeClr val="tx1"/>
              </a:solidFill>
              <a:latin typeface="Tahoma" charset="0"/>
              <a:ea typeface="Tahoma" charset="0"/>
              <a:cs typeface="Tahoma" charset="0"/>
            </a:endParaRPr>
          </a:p>
          <a:p>
            <a:pPr>
              <a:defRPr>
                <a:solidFill>
                  <a:srgbClr val="FFFFFF"/>
                </a:solidFill>
              </a:defRPr>
            </a:pPr>
            <a:r>
              <a:rPr lang="en-US" dirty="0" smtClean="0">
                <a:solidFill>
                  <a:schemeClr val="tx1"/>
                </a:solidFill>
                <a:latin typeface="Tahoma" charset="0"/>
                <a:ea typeface="Tahoma" charset="0"/>
                <a:cs typeface="Tahoma" charset="0"/>
              </a:rPr>
              <a:t>No guidance on potential career paths</a:t>
            </a:r>
          </a:p>
          <a:p>
            <a:pPr>
              <a:defRPr>
                <a:solidFill>
                  <a:srgbClr val="FFFFFF"/>
                </a:solidFill>
              </a:defRPr>
            </a:pPr>
            <a:r>
              <a:rPr lang="en-US" dirty="0" smtClean="0">
                <a:solidFill>
                  <a:schemeClr val="tx1"/>
                </a:solidFill>
                <a:latin typeface="Tahoma" charset="0"/>
                <a:ea typeface="Tahoma" charset="0"/>
                <a:cs typeface="Tahoma" charset="0"/>
              </a:rPr>
              <a:t>No mentors to connect and engage</a:t>
            </a:r>
            <a:endParaRPr lang="en-US" dirty="0">
              <a:solidFill>
                <a:schemeClr val="tx1"/>
              </a:solidFill>
              <a:latin typeface="Tahoma" charset="0"/>
              <a:ea typeface="Tahoma" charset="0"/>
              <a:cs typeface="Tahoma" charset="0"/>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6" name="TextBox 5"/>
          <p:cNvSpPr txBox="1"/>
          <p:nvPr/>
        </p:nvSpPr>
        <p:spPr>
          <a:xfrm>
            <a:off x="80042" y="142277"/>
            <a:ext cx="768321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mr-IN" sz="2800" b="1" dirty="0" smtClean="0">
                <a:solidFill>
                  <a:schemeClr val="tx1"/>
                </a:solidFill>
                <a:latin typeface="Tahoma" charset="0"/>
                <a:ea typeface="Tahoma" charset="0"/>
                <a:cs typeface="Tahoma" charset="0"/>
              </a:rPr>
              <a:t>…</a:t>
            </a:r>
            <a:r>
              <a:rPr lang="en-US" sz="2800" b="1" dirty="0" smtClean="0">
                <a:solidFill>
                  <a:schemeClr val="tx1"/>
                </a:solidFill>
                <a:latin typeface="Tahoma" charset="0"/>
                <a:ea typeface="Tahoma" charset="0"/>
                <a:cs typeface="Tahoma" charset="0"/>
              </a:rPr>
              <a:t>THIS IS ABOUT </a:t>
            </a:r>
            <a:r>
              <a:rPr lang="en-US" sz="2800" b="1" dirty="0" smtClean="0">
                <a:solidFill>
                  <a:schemeClr val="bg2"/>
                </a:solidFill>
                <a:latin typeface="Tahoma" charset="0"/>
                <a:ea typeface="Tahoma" charset="0"/>
                <a:cs typeface="Tahoma" charset="0"/>
              </a:rPr>
              <a:t>ANA </a:t>
            </a:r>
            <a:endParaRPr kumimoji="0" lang="en-US" sz="2800" b="1" i="0" u="none" strike="noStrike" cap="none" spc="0" normalizeH="0" baseline="0" dirty="0">
              <a:ln>
                <a:noFill/>
              </a:ln>
              <a:solidFill>
                <a:schemeClr val="bg2"/>
              </a:solidFill>
              <a:effectLst/>
              <a:uFillTx/>
              <a:latin typeface="Tahoma" charset="0"/>
              <a:ea typeface="Tahoma" charset="0"/>
              <a:cs typeface="Tahoma" charset="0"/>
              <a:sym typeface="Arial"/>
            </a:endParaRPr>
          </a:p>
        </p:txBody>
      </p:sp>
      <p:pic>
        <p:nvPicPr>
          <p:cNvPr id="7" name="Picture 6"/>
          <p:cNvPicPr>
            <a:picLocks noChangeAspect="1"/>
          </p:cNvPicPr>
          <p:nvPr/>
        </p:nvPicPr>
        <p:blipFill>
          <a:blip r:embed="rId5"/>
          <a:stretch>
            <a:fillRect/>
          </a:stretch>
        </p:blipFill>
        <p:spPr>
          <a:xfrm>
            <a:off x="382781" y="1046976"/>
            <a:ext cx="3328349" cy="1875453"/>
          </a:xfrm>
          <a:prstGeom prst="rect">
            <a:avLst/>
          </a:prstGeom>
        </p:spPr>
      </p:pic>
      <p:cxnSp>
        <p:nvCxnSpPr>
          <p:cNvPr id="8" name="Straight Connector 7"/>
          <p:cNvCxnSpPr/>
          <p:nvPr/>
        </p:nvCxnSpPr>
        <p:spPr>
          <a:xfrm>
            <a:off x="4365913" y="1033739"/>
            <a:ext cx="0" cy="3532803"/>
          </a:xfrm>
          <a:prstGeom prst="line">
            <a:avLst/>
          </a:prstGeom>
          <a:noFill/>
          <a:ln w="12700"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Willy…"/>
          <p:cNvSpPr txBox="1"/>
          <p:nvPr/>
        </p:nvSpPr>
        <p:spPr>
          <a:xfrm>
            <a:off x="413878" y="2993586"/>
            <a:ext cx="3380523" cy="126188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sz="2000" b="1">
                <a:solidFill>
                  <a:srgbClr val="FFFFFF"/>
                </a:solidFill>
              </a:defRPr>
            </a:pPr>
            <a:r>
              <a:rPr lang="en-US" dirty="0" smtClean="0">
                <a:solidFill>
                  <a:schemeClr val="tx1"/>
                </a:solidFill>
                <a:latin typeface="Tahoma" charset="0"/>
                <a:ea typeface="Tahoma" charset="0"/>
                <a:cs typeface="Tahoma" charset="0"/>
              </a:rPr>
              <a:t>Ana</a:t>
            </a:r>
            <a:endParaRPr dirty="0" smtClean="0">
              <a:solidFill>
                <a:schemeClr val="tx1"/>
              </a:solidFill>
              <a:latin typeface="Tahoma" charset="0"/>
              <a:ea typeface="Tahoma" charset="0"/>
              <a:cs typeface="Tahoma" charset="0"/>
            </a:endParaRPr>
          </a:p>
          <a:p>
            <a:pPr>
              <a:defRPr>
                <a:solidFill>
                  <a:srgbClr val="FFFFFF"/>
                </a:solidFill>
              </a:defRPr>
            </a:pPr>
            <a:endParaRPr dirty="0" smtClean="0">
              <a:solidFill>
                <a:schemeClr val="tx1"/>
              </a:solidFill>
              <a:latin typeface="Tahoma" charset="0"/>
              <a:ea typeface="Tahoma" charset="0"/>
              <a:cs typeface="Tahoma" charset="0"/>
            </a:endParaRPr>
          </a:p>
          <a:p>
            <a:pPr>
              <a:defRPr>
                <a:solidFill>
                  <a:srgbClr val="FFFFFF"/>
                </a:solidFill>
              </a:defRPr>
            </a:pPr>
            <a:r>
              <a:rPr dirty="0" smtClean="0">
                <a:solidFill>
                  <a:schemeClr val="tx1"/>
                </a:solidFill>
                <a:latin typeface="Tahoma" charset="0"/>
                <a:ea typeface="Tahoma" charset="0"/>
                <a:cs typeface="Tahoma" charset="0"/>
              </a:rPr>
              <a:t>2</a:t>
            </a:r>
            <a:r>
              <a:rPr lang="en-US" dirty="0" smtClean="0">
                <a:solidFill>
                  <a:schemeClr val="tx1"/>
                </a:solidFill>
                <a:latin typeface="Tahoma" charset="0"/>
                <a:ea typeface="Tahoma" charset="0"/>
                <a:cs typeface="Tahoma" charset="0"/>
              </a:rPr>
              <a:t>1</a:t>
            </a:r>
            <a:r>
              <a:rPr dirty="0" smtClean="0">
                <a:solidFill>
                  <a:schemeClr val="tx1"/>
                </a:solidFill>
                <a:latin typeface="Tahoma" charset="0"/>
                <a:ea typeface="Tahoma" charset="0"/>
                <a:cs typeface="Tahoma" charset="0"/>
              </a:rPr>
              <a:t> year</a:t>
            </a:r>
            <a:r>
              <a:rPr lang="en-US" dirty="0" smtClean="0">
                <a:solidFill>
                  <a:schemeClr val="tx1"/>
                </a:solidFill>
                <a:latin typeface="Tahoma" charset="0"/>
                <a:ea typeface="Tahoma" charset="0"/>
                <a:cs typeface="Tahoma" charset="0"/>
              </a:rPr>
              <a:t>s</a:t>
            </a:r>
            <a:r>
              <a:rPr dirty="0" smtClean="0">
                <a:solidFill>
                  <a:schemeClr val="tx1"/>
                </a:solidFill>
                <a:latin typeface="Tahoma" charset="0"/>
                <a:ea typeface="Tahoma" charset="0"/>
                <a:cs typeface="Tahoma" charset="0"/>
              </a:rPr>
              <a:t> old</a:t>
            </a:r>
            <a:endParaRPr dirty="0">
              <a:solidFill>
                <a:schemeClr val="tx1"/>
              </a:solidFill>
              <a:latin typeface="Tahoma" charset="0"/>
              <a:ea typeface="Tahoma" charset="0"/>
              <a:cs typeface="Tahoma" charset="0"/>
            </a:endParaRPr>
          </a:p>
          <a:p>
            <a:pPr>
              <a:defRPr>
                <a:solidFill>
                  <a:srgbClr val="FFFFFF"/>
                </a:solidFill>
              </a:defRPr>
            </a:pPr>
            <a:r>
              <a:rPr lang="en-US" dirty="0" smtClean="0">
                <a:solidFill>
                  <a:schemeClr val="tx1"/>
                </a:solidFill>
                <a:latin typeface="Tahoma" charset="0"/>
                <a:ea typeface="Tahoma" charset="0"/>
                <a:cs typeface="Tahoma" charset="0"/>
              </a:rPr>
              <a:t>First generation immigrant from Mexico</a:t>
            </a:r>
            <a:endParaRPr dirty="0">
              <a:solidFill>
                <a:schemeClr val="tx1"/>
              </a:solidFill>
              <a:latin typeface="Tahoma" charset="0"/>
              <a:ea typeface="Tahoma" charset="0"/>
              <a:cs typeface="Tahoma" charset="0"/>
            </a:endParaRPr>
          </a:p>
          <a:p>
            <a:pPr>
              <a:defRPr>
                <a:solidFill>
                  <a:srgbClr val="FFFFFF"/>
                </a:solidFill>
              </a:defRPr>
            </a:pPr>
            <a:r>
              <a:rPr lang="en-US" dirty="0" smtClean="0">
                <a:solidFill>
                  <a:schemeClr val="tx1"/>
                </a:solidFill>
                <a:latin typeface="Tahoma" charset="0"/>
                <a:ea typeface="Tahoma" charset="0"/>
                <a:cs typeface="Tahoma" charset="0"/>
              </a:rPr>
              <a:t>Works as a barista and nanny</a:t>
            </a:r>
            <a:endParaRPr dirty="0">
              <a:solidFill>
                <a:schemeClr val="tx1"/>
              </a:solidFill>
              <a:latin typeface="Tahoma" charset="0"/>
              <a:ea typeface="Tahoma" charset="0"/>
              <a:cs typeface="Tahoma" charset="0"/>
            </a:endParaRPr>
          </a:p>
        </p:txBody>
      </p:sp>
      <p:sp>
        <p:nvSpPr>
          <p:cNvPr id="13" name="Rectangle 12"/>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131682239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6" name="TextBox 5"/>
          <p:cNvSpPr txBox="1"/>
          <p:nvPr/>
        </p:nvSpPr>
        <p:spPr>
          <a:xfrm>
            <a:off x="80043" y="142277"/>
            <a:ext cx="376957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DID YOU KNOW?</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cxnSp>
        <p:nvCxnSpPr>
          <p:cNvPr id="8" name="Straight Connector 7"/>
          <p:cNvCxnSpPr/>
          <p:nvPr/>
        </p:nvCxnSpPr>
        <p:spPr>
          <a:xfrm>
            <a:off x="4365913" y="1372834"/>
            <a:ext cx="0" cy="3532803"/>
          </a:xfrm>
          <a:prstGeom prst="line">
            <a:avLst/>
          </a:prstGeom>
          <a:noFill/>
          <a:ln w="12700"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Shape 190"/>
          <p:cNvSpPr txBox="1"/>
          <p:nvPr/>
        </p:nvSpPr>
        <p:spPr>
          <a:xfrm>
            <a:off x="80043" y="1328989"/>
            <a:ext cx="4253023" cy="1377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800">
                <a:solidFill>
                  <a:srgbClr val="FFFFFF"/>
                </a:solidFill>
                <a:latin typeface="Walter Turncoat"/>
                <a:ea typeface="Walter Turncoat"/>
                <a:cs typeface="Walter Turncoat"/>
                <a:sym typeface="Walter Turncoat"/>
              </a:defRPr>
            </a:lvl1pPr>
          </a:lstStyle>
          <a:p>
            <a:pPr algn="ctr"/>
            <a:r>
              <a:rPr sz="4800" dirty="0">
                <a:solidFill>
                  <a:schemeClr val="tx1"/>
                </a:solidFill>
                <a:latin typeface="Tahoma" charset="0"/>
                <a:ea typeface="Tahoma" charset="0"/>
                <a:cs typeface="Tahoma" charset="0"/>
              </a:rPr>
              <a:t>44.2</a:t>
            </a:r>
            <a:r>
              <a:rPr sz="4800" dirty="0" smtClean="0">
                <a:solidFill>
                  <a:schemeClr val="tx1"/>
                </a:solidFill>
                <a:latin typeface="Tahoma" charset="0"/>
                <a:ea typeface="Tahoma" charset="0"/>
                <a:cs typeface="Tahoma" charset="0"/>
              </a:rPr>
              <a:t>%</a:t>
            </a:r>
            <a:endParaRPr lang="en-US" sz="4800" dirty="0" smtClean="0">
              <a:solidFill>
                <a:schemeClr val="tx1"/>
              </a:solidFill>
              <a:latin typeface="Tahoma" charset="0"/>
              <a:ea typeface="Tahoma" charset="0"/>
              <a:cs typeface="Tahoma" charset="0"/>
            </a:endParaRPr>
          </a:p>
          <a:p>
            <a:pPr algn="ctr"/>
            <a:r>
              <a:rPr lang="en-US" sz="2000" dirty="0">
                <a:solidFill>
                  <a:schemeClr val="bg2"/>
                </a:solidFill>
                <a:latin typeface="Tahoma" charset="0"/>
                <a:ea typeface="Tahoma" charset="0"/>
                <a:cs typeface="Tahoma" charset="0"/>
              </a:rPr>
              <a:t>in or near the poverty line</a:t>
            </a:r>
          </a:p>
        </p:txBody>
      </p:sp>
      <p:sp>
        <p:nvSpPr>
          <p:cNvPr id="15" name="Shape 190"/>
          <p:cNvSpPr txBox="1"/>
          <p:nvPr/>
        </p:nvSpPr>
        <p:spPr>
          <a:xfrm>
            <a:off x="80043" y="3030560"/>
            <a:ext cx="4253023" cy="170939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800">
                <a:solidFill>
                  <a:srgbClr val="FFFFFF"/>
                </a:solidFill>
                <a:latin typeface="Walter Turncoat"/>
                <a:ea typeface="Walter Turncoat"/>
                <a:cs typeface="Walter Turncoat"/>
                <a:sym typeface="Walter Turncoat"/>
              </a:defRPr>
            </a:lvl1pPr>
          </a:lstStyle>
          <a:p>
            <a:pPr algn="ctr"/>
            <a:r>
              <a:rPr lang="en-US" sz="4800" dirty="0" smtClean="0">
                <a:solidFill>
                  <a:schemeClr val="tx1"/>
                </a:solidFill>
                <a:latin typeface="Tahoma" charset="0"/>
                <a:ea typeface="Tahoma" charset="0"/>
                <a:cs typeface="Tahoma" charset="0"/>
              </a:rPr>
              <a:t>10.1</a:t>
            </a:r>
            <a:r>
              <a:rPr sz="4800" dirty="0" smtClean="0">
                <a:solidFill>
                  <a:schemeClr val="tx1"/>
                </a:solidFill>
                <a:latin typeface="Tahoma" charset="0"/>
                <a:ea typeface="Tahoma" charset="0"/>
                <a:cs typeface="Tahoma" charset="0"/>
              </a:rPr>
              <a:t>%</a:t>
            </a:r>
            <a:endParaRPr lang="en-US" sz="4800" dirty="0" smtClean="0">
              <a:solidFill>
                <a:schemeClr val="tx1"/>
              </a:solidFill>
              <a:latin typeface="Tahoma" charset="0"/>
              <a:ea typeface="Tahoma" charset="0"/>
              <a:cs typeface="Tahoma" charset="0"/>
            </a:endParaRPr>
          </a:p>
          <a:p>
            <a:pPr algn="ctr"/>
            <a:r>
              <a:rPr lang="en-US" sz="2000" dirty="0" smtClean="0">
                <a:solidFill>
                  <a:schemeClr val="bg2"/>
                </a:solidFill>
                <a:latin typeface="Tahoma" charset="0"/>
                <a:ea typeface="Tahoma" charset="0"/>
                <a:cs typeface="Tahoma" charset="0"/>
              </a:rPr>
              <a:t>of 18-29 years old don’t have a job or enrolled in school</a:t>
            </a:r>
            <a:endParaRPr sz="2000" dirty="0">
              <a:solidFill>
                <a:schemeClr val="bg2"/>
              </a:solidFill>
              <a:latin typeface="Tahoma" charset="0"/>
              <a:ea typeface="Tahoma" charset="0"/>
              <a:cs typeface="Tahoma" charset="0"/>
            </a:endParaRPr>
          </a:p>
        </p:txBody>
      </p:sp>
      <p:sp>
        <p:nvSpPr>
          <p:cNvPr id="16" name="Rectangle 1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
        <p:nvSpPr>
          <p:cNvPr id="11" name="Shape 190"/>
          <p:cNvSpPr txBox="1"/>
          <p:nvPr/>
        </p:nvSpPr>
        <p:spPr>
          <a:xfrm>
            <a:off x="4429539" y="1328562"/>
            <a:ext cx="4707093" cy="1377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800">
                <a:solidFill>
                  <a:srgbClr val="FFFFFF"/>
                </a:solidFill>
                <a:latin typeface="Walter Turncoat"/>
                <a:ea typeface="Walter Turncoat"/>
                <a:cs typeface="Walter Turncoat"/>
                <a:sym typeface="Walter Turncoat"/>
              </a:defRPr>
            </a:lvl1pPr>
          </a:lstStyle>
          <a:p>
            <a:pPr algn="ctr"/>
            <a:r>
              <a:rPr lang="en-US" sz="4800" dirty="0" smtClean="0">
                <a:solidFill>
                  <a:schemeClr val="tx1"/>
                </a:solidFill>
                <a:latin typeface="Tahoma" charset="0"/>
                <a:ea typeface="Tahoma" charset="0"/>
                <a:cs typeface="Tahoma" charset="0"/>
              </a:rPr>
              <a:t>100K tech jobs</a:t>
            </a:r>
          </a:p>
          <a:p>
            <a:pPr algn="ctr"/>
            <a:r>
              <a:rPr lang="en-US" sz="2000" dirty="0">
                <a:solidFill>
                  <a:schemeClr val="bg2"/>
                </a:solidFill>
                <a:latin typeface="Tahoma" charset="0"/>
                <a:ea typeface="Tahoma" charset="0"/>
                <a:cs typeface="Tahoma" charset="0"/>
              </a:rPr>
              <a:t>t</a:t>
            </a:r>
            <a:r>
              <a:rPr lang="en-US" sz="2000" dirty="0" smtClean="0">
                <a:solidFill>
                  <a:schemeClr val="bg2"/>
                </a:solidFill>
                <a:latin typeface="Tahoma" charset="0"/>
                <a:ea typeface="Tahoma" charset="0"/>
                <a:cs typeface="Tahoma" charset="0"/>
              </a:rPr>
              <a:t>o be created in the next 10 years</a:t>
            </a:r>
            <a:endParaRPr lang="en-US" sz="2000" dirty="0">
              <a:solidFill>
                <a:schemeClr val="bg2"/>
              </a:solidFill>
              <a:latin typeface="Tahoma" charset="0"/>
              <a:ea typeface="Tahoma" charset="0"/>
              <a:cs typeface="Tahoma" charset="0"/>
            </a:endParaRPr>
          </a:p>
        </p:txBody>
      </p:sp>
      <p:sp>
        <p:nvSpPr>
          <p:cNvPr id="13" name="Shape 190"/>
          <p:cNvSpPr txBox="1"/>
          <p:nvPr/>
        </p:nvSpPr>
        <p:spPr>
          <a:xfrm>
            <a:off x="4429538" y="3074047"/>
            <a:ext cx="4707093" cy="1377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800">
                <a:solidFill>
                  <a:srgbClr val="FFFFFF"/>
                </a:solidFill>
                <a:latin typeface="Walter Turncoat"/>
                <a:ea typeface="Walter Turncoat"/>
                <a:cs typeface="Walter Turncoat"/>
                <a:sym typeface="Walter Turncoat"/>
              </a:defRPr>
            </a:lvl1pPr>
          </a:lstStyle>
          <a:p>
            <a:pPr algn="ctr"/>
            <a:r>
              <a:rPr lang="en-US" sz="4800" dirty="0" smtClean="0">
                <a:solidFill>
                  <a:schemeClr val="tx1"/>
                </a:solidFill>
                <a:latin typeface="Tahoma" charset="0"/>
                <a:ea typeface="Tahoma" charset="0"/>
                <a:cs typeface="Tahoma" charset="0"/>
              </a:rPr>
              <a:t>44%</a:t>
            </a:r>
          </a:p>
          <a:p>
            <a:pPr algn="ctr"/>
            <a:r>
              <a:rPr lang="en-US" sz="2000" dirty="0" smtClean="0">
                <a:solidFill>
                  <a:schemeClr val="bg2"/>
                </a:solidFill>
                <a:latin typeface="Tahoma" charset="0"/>
                <a:ea typeface="Tahoma" charset="0"/>
                <a:cs typeface="Tahoma" charset="0"/>
              </a:rPr>
              <a:t>of these jobs don’t require a college degree</a:t>
            </a:r>
            <a:endParaRPr lang="en-US" sz="2000" dirty="0">
              <a:solidFill>
                <a:schemeClr val="bg2"/>
              </a:solidFill>
              <a:latin typeface="Tahoma" charset="0"/>
              <a:ea typeface="Tahoma" charset="0"/>
              <a:cs typeface="Tahoma" charset="0"/>
            </a:endParaRPr>
          </a:p>
        </p:txBody>
      </p:sp>
      <p:sp>
        <p:nvSpPr>
          <p:cNvPr id="7" name="Rectangle 6"/>
          <p:cNvSpPr/>
          <p:nvPr/>
        </p:nvSpPr>
        <p:spPr>
          <a:xfrm>
            <a:off x="163265" y="956557"/>
            <a:ext cx="4041422" cy="369332"/>
          </a:xfrm>
          <a:prstGeom prst="rect">
            <a:avLst/>
          </a:prstGeom>
          <a:solidFill>
            <a:schemeClr val="bg2"/>
          </a:solidFill>
        </p:spPr>
        <p:txBody>
          <a:bodyPr wrap="square">
            <a:spAutoFit/>
          </a:bodyPr>
          <a:lstStyle/>
          <a:p>
            <a:pPr algn="ctr"/>
            <a:r>
              <a:rPr lang="en-US" sz="1800" b="1" smtClean="0">
                <a:solidFill>
                  <a:schemeClr val="bg1"/>
                </a:solidFill>
                <a:latin typeface="Tahoma" charset="0"/>
                <a:ea typeface="Tahoma" charset="0"/>
                <a:cs typeface="Tahoma" charset="0"/>
              </a:rPr>
              <a:t>In NYC</a:t>
            </a:r>
            <a:endParaRPr lang="en-US" sz="1800" b="1" dirty="0">
              <a:solidFill>
                <a:schemeClr val="bg1"/>
              </a:solidFill>
              <a:latin typeface="Tahoma" charset="0"/>
              <a:ea typeface="Tahoma" charset="0"/>
              <a:cs typeface="Tahoma" charset="0"/>
            </a:endParaRPr>
          </a:p>
        </p:txBody>
      </p:sp>
      <p:sp>
        <p:nvSpPr>
          <p:cNvPr id="18" name="Rectangle 17"/>
          <p:cNvSpPr/>
          <p:nvPr/>
        </p:nvSpPr>
        <p:spPr>
          <a:xfrm>
            <a:off x="4762373" y="952147"/>
            <a:ext cx="4041422" cy="369332"/>
          </a:xfrm>
          <a:prstGeom prst="rect">
            <a:avLst/>
          </a:prstGeom>
          <a:solidFill>
            <a:schemeClr val="bg2"/>
          </a:solidFill>
        </p:spPr>
        <p:txBody>
          <a:bodyPr wrap="square">
            <a:spAutoFit/>
          </a:bodyPr>
          <a:lstStyle/>
          <a:p>
            <a:pPr algn="ctr"/>
            <a:r>
              <a:rPr lang="en-US" sz="1800" b="1" dirty="0" smtClean="0">
                <a:solidFill>
                  <a:schemeClr val="bg1"/>
                </a:solidFill>
                <a:latin typeface="Tahoma" charset="0"/>
                <a:ea typeface="Tahoma" charset="0"/>
                <a:cs typeface="Tahoma" charset="0"/>
              </a:rPr>
              <a:t>Tech Industry</a:t>
            </a:r>
            <a:endParaRPr lang="en-US" sz="1800" b="1" dirty="0">
              <a:solidFill>
                <a:schemeClr val="bg1"/>
              </a:solidFill>
              <a:latin typeface="Tahoma" charset="0"/>
              <a:ea typeface="Tahoma" charset="0"/>
              <a:cs typeface="Tahoma" charset="0"/>
            </a:endParaRPr>
          </a:p>
        </p:txBody>
      </p:sp>
    </p:spTree>
    <p:extLst>
      <p:ext uri="{BB962C8B-B14F-4D97-AF65-F5344CB8AC3E}">
        <p14:creationId xmlns:p14="http://schemas.microsoft.com/office/powerpoint/2010/main" val="5970273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1" grpId="0" animBg="1"/>
      <p:bldP spid="13" grpId="0" animBg="1"/>
      <p:bldP spid="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80043" y="142277"/>
            <a:ext cx="8160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b="1" dirty="0">
                <a:solidFill>
                  <a:schemeClr val="tx1"/>
                </a:solidFill>
                <a:latin typeface="Tahoma" charset="0"/>
                <a:ea typeface="Tahoma" charset="0"/>
                <a:cs typeface="Tahoma" charset="0"/>
              </a:rPr>
              <a:t>A </a:t>
            </a:r>
            <a:r>
              <a:rPr lang="en-US" sz="2800" b="1" dirty="0" smtClean="0">
                <a:solidFill>
                  <a:schemeClr val="tx1"/>
                </a:solidFill>
                <a:latin typeface="Tahoma" charset="0"/>
                <a:ea typeface="Tahoma" charset="0"/>
                <a:cs typeface="Tahoma" charset="0"/>
              </a:rPr>
              <a:t>LONG, DIFFICULT JOURNEY</a:t>
            </a:r>
            <a:endParaRPr lang="en-US" sz="2800" b="1" dirty="0">
              <a:solidFill>
                <a:schemeClr val="tx1"/>
              </a:solidFill>
              <a:latin typeface="Tahoma" charset="0"/>
              <a:ea typeface="Tahoma" charset="0"/>
              <a:cs typeface="Tahoma" charset="0"/>
            </a:endParaRPr>
          </a:p>
        </p:txBody>
      </p:sp>
      <p:sp>
        <p:nvSpPr>
          <p:cNvPr id="5" name="Oval"/>
          <p:cNvSpPr/>
          <p:nvPr/>
        </p:nvSpPr>
        <p:spPr>
          <a:xfrm>
            <a:off x="178680" y="1427361"/>
            <a:ext cx="1698102" cy="1477926"/>
          </a:xfrm>
          <a:prstGeom prst="ellipse">
            <a:avLst/>
          </a:prstGeom>
          <a:solidFill>
            <a:schemeClr val="tx1"/>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r>
              <a:rPr lang="en-US" sz="2000" dirty="0" smtClean="0">
                <a:latin typeface="Tahoma" charset="0"/>
                <a:ea typeface="Tahoma" charset="0"/>
                <a:cs typeface="Tahoma" charset="0"/>
              </a:rPr>
              <a:t>Discover</a:t>
            </a:r>
            <a:endParaRPr sz="2000" dirty="0">
              <a:latin typeface="Tahoma" charset="0"/>
              <a:ea typeface="Tahoma" charset="0"/>
              <a:cs typeface="Tahoma" charset="0"/>
            </a:endParaRPr>
          </a:p>
        </p:txBody>
      </p:sp>
      <p:sp>
        <p:nvSpPr>
          <p:cNvPr id="6" name="Oval"/>
          <p:cNvSpPr/>
          <p:nvPr/>
        </p:nvSpPr>
        <p:spPr>
          <a:xfrm>
            <a:off x="1968387" y="1427361"/>
            <a:ext cx="1698103" cy="1477926"/>
          </a:xfrm>
          <a:prstGeom prst="ellipse">
            <a:avLst/>
          </a:prstGeom>
          <a:solidFill>
            <a:schemeClr val="tx1"/>
          </a:solidFill>
          <a:ln w="12700" cap="flat">
            <a:noFill/>
            <a:miter lim="400000"/>
          </a:ln>
          <a:effectLst/>
        </p:spPr>
        <p:txBody>
          <a:bodyPr wrap="square" lIns="45719" tIns="45719" rIns="45719" bIns="45719" numCol="1" anchor="ctr">
            <a:noAutofit/>
          </a:bodyPr>
          <a:lstStyle/>
          <a:p>
            <a:pPr algn="ctr">
              <a:defRPr sz="1800">
                <a:solidFill>
                  <a:srgbClr val="FFFFFF"/>
                </a:solidFill>
                <a:latin typeface="Sniglet"/>
                <a:ea typeface="Sniglet"/>
                <a:cs typeface="Sniglet"/>
                <a:sym typeface="Sniglet"/>
              </a:defRPr>
            </a:pPr>
            <a:r>
              <a:rPr lang="en-US" sz="2000" dirty="0" smtClean="0">
                <a:latin typeface="Tahoma" charset="0"/>
                <a:ea typeface="Tahoma" charset="0"/>
                <a:cs typeface="Tahoma" charset="0"/>
              </a:rPr>
              <a:t>Goal</a:t>
            </a:r>
            <a:endParaRPr dirty="0">
              <a:latin typeface="Tahoma" charset="0"/>
              <a:ea typeface="Tahoma" charset="0"/>
              <a:cs typeface="Tahoma" charset="0"/>
            </a:endParaRPr>
          </a:p>
        </p:txBody>
      </p:sp>
      <p:sp>
        <p:nvSpPr>
          <p:cNvPr id="7" name="Oval"/>
          <p:cNvSpPr/>
          <p:nvPr/>
        </p:nvSpPr>
        <p:spPr>
          <a:xfrm>
            <a:off x="3747463" y="1438580"/>
            <a:ext cx="1698103" cy="1477926"/>
          </a:xfrm>
          <a:prstGeom prst="ellipse">
            <a:avLst/>
          </a:prstGeom>
          <a:solidFill>
            <a:schemeClr val="tx1"/>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r>
              <a:rPr lang="en-US" sz="2000" dirty="0" smtClean="0">
                <a:latin typeface="Tahoma" charset="0"/>
                <a:ea typeface="Tahoma" charset="0"/>
                <a:cs typeface="Tahoma" charset="0"/>
              </a:rPr>
              <a:t>Plan</a:t>
            </a:r>
            <a:endParaRPr dirty="0">
              <a:latin typeface="Tahoma" charset="0"/>
              <a:ea typeface="Tahoma" charset="0"/>
              <a:cs typeface="Tahoma" charset="0"/>
            </a:endParaRPr>
          </a:p>
        </p:txBody>
      </p:sp>
      <p:sp>
        <p:nvSpPr>
          <p:cNvPr id="8" name="Oval"/>
          <p:cNvSpPr/>
          <p:nvPr/>
        </p:nvSpPr>
        <p:spPr>
          <a:xfrm>
            <a:off x="5526539" y="1427360"/>
            <a:ext cx="1698103" cy="1477926"/>
          </a:xfrm>
          <a:prstGeom prst="ellipse">
            <a:avLst/>
          </a:prstGeom>
          <a:solidFill>
            <a:schemeClr val="tx1"/>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r>
              <a:rPr lang="en-US" sz="2000" dirty="0" smtClean="0">
                <a:solidFill>
                  <a:schemeClr val="bg1"/>
                </a:solidFill>
                <a:latin typeface="Tahoma" charset="0"/>
                <a:ea typeface="Tahoma" charset="0"/>
                <a:cs typeface="Tahoma" charset="0"/>
              </a:rPr>
              <a:t>Learn</a:t>
            </a:r>
            <a:endParaRPr dirty="0">
              <a:solidFill>
                <a:schemeClr val="bg1"/>
              </a:solidFill>
              <a:latin typeface="Tahoma" charset="0"/>
              <a:ea typeface="Tahoma" charset="0"/>
              <a:cs typeface="Tahoma" charset="0"/>
            </a:endParaRPr>
          </a:p>
        </p:txBody>
      </p:sp>
      <p:sp>
        <p:nvSpPr>
          <p:cNvPr id="9" name="Oval"/>
          <p:cNvSpPr/>
          <p:nvPr/>
        </p:nvSpPr>
        <p:spPr>
          <a:xfrm>
            <a:off x="7326882" y="1427360"/>
            <a:ext cx="1698102" cy="1477926"/>
          </a:xfrm>
          <a:prstGeom prst="ellipse">
            <a:avLst/>
          </a:prstGeom>
          <a:solidFill>
            <a:schemeClr val="tx1"/>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r>
              <a:rPr lang="en-US" sz="2000" dirty="0" smtClean="0">
                <a:latin typeface="Tahoma" charset="0"/>
                <a:ea typeface="Tahoma" charset="0"/>
                <a:cs typeface="Tahoma" charset="0"/>
              </a:rPr>
              <a:t>Job</a:t>
            </a:r>
            <a:endParaRPr sz="2000" dirty="0">
              <a:latin typeface="Tahoma" charset="0"/>
              <a:ea typeface="Tahoma" charset="0"/>
              <a:cs typeface="Tahoma" charset="0"/>
            </a:endParaRPr>
          </a:p>
        </p:txBody>
      </p:sp>
      <p:grpSp>
        <p:nvGrpSpPr>
          <p:cNvPr id="10" name="Shape 212"/>
          <p:cNvGrpSpPr/>
          <p:nvPr/>
        </p:nvGrpSpPr>
        <p:grpSpPr>
          <a:xfrm>
            <a:off x="1653601" y="1989097"/>
            <a:ext cx="613728" cy="273925"/>
            <a:chOff x="30" y="0"/>
            <a:chExt cx="897140" cy="210344"/>
          </a:xfrm>
        </p:grpSpPr>
        <p:sp>
          <p:nvSpPr>
            <p:cNvPr id="11"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2"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3" name="Shape 212"/>
          <p:cNvGrpSpPr/>
          <p:nvPr/>
        </p:nvGrpSpPr>
        <p:grpSpPr>
          <a:xfrm>
            <a:off x="3429967" y="1989096"/>
            <a:ext cx="613728" cy="273925"/>
            <a:chOff x="30" y="0"/>
            <a:chExt cx="897140" cy="210344"/>
          </a:xfrm>
        </p:grpSpPr>
        <p:sp>
          <p:nvSpPr>
            <p:cNvPr id="14"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5"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6" name="Shape 212"/>
          <p:cNvGrpSpPr/>
          <p:nvPr/>
        </p:nvGrpSpPr>
        <p:grpSpPr>
          <a:xfrm>
            <a:off x="5189822" y="2014894"/>
            <a:ext cx="613728" cy="273925"/>
            <a:chOff x="30" y="0"/>
            <a:chExt cx="897140" cy="210344"/>
          </a:xfrm>
        </p:grpSpPr>
        <p:sp>
          <p:nvSpPr>
            <p:cNvPr id="17"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8"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9" name="Shape 212"/>
          <p:cNvGrpSpPr/>
          <p:nvPr/>
        </p:nvGrpSpPr>
        <p:grpSpPr>
          <a:xfrm>
            <a:off x="7070665" y="2008794"/>
            <a:ext cx="613728" cy="273925"/>
            <a:chOff x="30" y="0"/>
            <a:chExt cx="897140" cy="210344"/>
          </a:xfrm>
        </p:grpSpPr>
        <p:sp>
          <p:nvSpPr>
            <p:cNvPr id="20"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1"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2" name="TextBox 21"/>
          <p:cNvSpPr txBox="1"/>
          <p:nvPr/>
        </p:nvSpPr>
        <p:spPr>
          <a:xfrm>
            <a:off x="488853" y="3487530"/>
            <a:ext cx="816019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400" b="1" dirty="0" smtClean="0">
                <a:solidFill>
                  <a:schemeClr val="tx1"/>
                </a:solidFill>
                <a:latin typeface="Tahoma" charset="0"/>
                <a:ea typeface="Tahoma" charset="0"/>
                <a:cs typeface="Tahoma" charset="0"/>
              </a:rPr>
              <a:t>33+ learners and professionals interviewed </a:t>
            </a:r>
          </a:p>
          <a:p>
            <a:pPr marL="0" marR="0" indent="0" algn="ctr" defTabSz="914400" rtl="0" fontAlgn="auto" latinLnBrk="0" hangingPunct="0">
              <a:lnSpc>
                <a:spcPct val="100000"/>
              </a:lnSpc>
              <a:spcBef>
                <a:spcPts val="0"/>
              </a:spcBef>
              <a:spcAft>
                <a:spcPts val="0"/>
              </a:spcAft>
              <a:buClrTx/>
              <a:buSzTx/>
              <a:buFontTx/>
              <a:buNone/>
              <a:tabLst/>
            </a:pPr>
            <a:r>
              <a:rPr lang="en-US" sz="2000" dirty="0" smtClean="0">
                <a:solidFill>
                  <a:schemeClr val="tx1"/>
                </a:solidFill>
                <a:latin typeface="Tahoma" charset="0"/>
                <a:ea typeface="Tahoma" charset="0"/>
                <a:cs typeface="Tahoma" charset="0"/>
              </a:rPr>
              <a:t>which informed our solution</a:t>
            </a:r>
          </a:p>
        </p:txBody>
      </p:sp>
      <p:pic>
        <p:nvPicPr>
          <p:cNvPr id="23"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5" name="Rectangle 24"/>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110655596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r="-82" b="9567"/>
          <a:stretch/>
        </p:blipFill>
        <p:spPr>
          <a:xfrm>
            <a:off x="4541665" y="2616785"/>
            <a:ext cx="3801207" cy="1738963"/>
          </a:xfrm>
          <a:prstGeom prst="rect">
            <a:avLst/>
          </a:prstGeom>
        </p:spPr>
      </p:pic>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r="-67" b="7764"/>
          <a:stretch/>
        </p:blipFill>
        <p:spPr>
          <a:xfrm>
            <a:off x="695918" y="2628906"/>
            <a:ext cx="3790512" cy="1735389"/>
          </a:xfrm>
          <a:prstGeom prst="rect">
            <a:avLst/>
          </a:prstGeom>
        </p:spPr>
      </p:pic>
      <p:pic>
        <p:nvPicPr>
          <p:cNvPr id="29" name="Picture 28"/>
          <p:cNvPicPr>
            <a:picLocks noChangeAspect="1"/>
          </p:cNvPicPr>
          <p:nvPr/>
        </p:nvPicPr>
        <p:blipFill rotWithShape="1">
          <a:blip r:embed="rId5" cstate="print">
            <a:extLst>
              <a:ext uri="{28A0092B-C50C-407E-A947-70E740481C1C}">
                <a14:useLocalDpi xmlns:a14="http://schemas.microsoft.com/office/drawing/2010/main" val="0"/>
              </a:ext>
            </a:extLst>
          </a:blip>
          <a:srcRect b="7764"/>
          <a:stretch/>
        </p:blipFill>
        <p:spPr>
          <a:xfrm>
            <a:off x="4535631" y="890153"/>
            <a:ext cx="3807242" cy="1691459"/>
          </a:xfrm>
          <a:prstGeom prst="rect">
            <a:avLst/>
          </a:prstGeom>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r="-67" b="7764"/>
          <a:stretch/>
        </p:blipFill>
        <p:spPr>
          <a:xfrm>
            <a:off x="697707" y="907036"/>
            <a:ext cx="3788723" cy="1674576"/>
          </a:xfrm>
          <a:prstGeom prst="rect">
            <a:avLst/>
          </a:prstGeom>
        </p:spPr>
      </p:pic>
      <p:sp>
        <p:nvSpPr>
          <p:cNvPr id="3" name="TextBox 2"/>
          <p:cNvSpPr txBox="1"/>
          <p:nvPr/>
        </p:nvSpPr>
        <p:spPr>
          <a:xfrm>
            <a:off x="5395" y="142277"/>
            <a:ext cx="914793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OUR FOUR PILLARS</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966279"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8">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6" name="Rectangle 5"/>
          <p:cNvSpPr/>
          <p:nvPr/>
        </p:nvSpPr>
        <p:spPr>
          <a:xfrm>
            <a:off x="695918" y="897278"/>
            <a:ext cx="3790513" cy="1696274"/>
          </a:xfrm>
          <a:prstGeom prst="rect">
            <a:avLst/>
          </a:prstGeom>
          <a:solidFill>
            <a:schemeClr val="bg1">
              <a:lumMod val="75000"/>
              <a:alpha val="7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2"/>
                </a:solidFill>
                <a:latin typeface="Tahoma" charset="0"/>
                <a:ea typeface="Tahoma" charset="0"/>
                <a:cs typeface="Tahoma" charset="0"/>
              </a:rPr>
              <a:t> </a:t>
            </a:r>
            <a:endParaRPr lang="en-US" b="1" dirty="0">
              <a:solidFill>
                <a:schemeClr val="tx2"/>
              </a:solidFill>
              <a:latin typeface="Tahoma" charset="0"/>
              <a:ea typeface="Tahoma" charset="0"/>
              <a:cs typeface="Tahoma" charset="0"/>
            </a:endParaRPr>
          </a:p>
        </p:txBody>
      </p:sp>
      <p:sp>
        <p:nvSpPr>
          <p:cNvPr id="7" name="Rectangle 6"/>
          <p:cNvSpPr/>
          <p:nvPr/>
        </p:nvSpPr>
        <p:spPr>
          <a:xfrm>
            <a:off x="695919" y="2620648"/>
            <a:ext cx="3790512" cy="1743648"/>
          </a:xfrm>
          <a:prstGeom prst="rect">
            <a:avLst/>
          </a:prstGeom>
          <a:solidFill>
            <a:schemeClr val="bg1">
              <a:lumMod val="50000"/>
              <a:alpha val="7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2"/>
                </a:solidFill>
                <a:latin typeface="Calibri" panose="020F0502020204030204" pitchFamily="34" charset="0"/>
              </a:rPr>
              <a:t> </a:t>
            </a:r>
            <a:endParaRPr lang="en-US" dirty="0">
              <a:solidFill>
                <a:schemeClr val="tx2"/>
              </a:solidFill>
              <a:latin typeface="Calibri" panose="020F0502020204030204" pitchFamily="34" charset="0"/>
            </a:endParaRPr>
          </a:p>
        </p:txBody>
      </p:sp>
      <p:sp>
        <p:nvSpPr>
          <p:cNvPr id="8" name="Rectangle 7"/>
          <p:cNvSpPr/>
          <p:nvPr/>
        </p:nvSpPr>
        <p:spPr>
          <a:xfrm>
            <a:off x="4535632" y="891288"/>
            <a:ext cx="3807242" cy="1702264"/>
          </a:xfrm>
          <a:prstGeom prst="rect">
            <a:avLst/>
          </a:prstGeom>
          <a:solidFill>
            <a:schemeClr val="tx1">
              <a:lumMod val="65000"/>
              <a:lumOff val="35000"/>
              <a:alpha val="7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2"/>
                </a:solidFill>
                <a:latin typeface="Calibri" panose="020F0502020204030204" pitchFamily="34" charset="0"/>
              </a:rPr>
              <a:t> </a:t>
            </a:r>
            <a:endParaRPr lang="en-US" dirty="0">
              <a:solidFill>
                <a:schemeClr val="tx2"/>
              </a:solidFill>
              <a:latin typeface="Calibri" panose="020F0502020204030204" pitchFamily="34" charset="0"/>
            </a:endParaRPr>
          </a:p>
        </p:txBody>
      </p:sp>
      <p:pic>
        <p:nvPicPr>
          <p:cNvPr id="9" name="Picture 8"/>
          <p:cNvPicPr>
            <a:picLocks noChangeAspect="1"/>
          </p:cNvPicPr>
          <p:nvPr/>
        </p:nvPicPr>
        <p:blipFill>
          <a:blip r:embed="rId9" cstate="print">
            <a:alphaModFix amt="80000"/>
            <a:extLst>
              <a:ext uri="{28A0092B-C50C-407E-A947-70E740481C1C}">
                <a14:useLocalDpi xmlns:a14="http://schemas.microsoft.com/office/drawing/2010/main" val="0"/>
              </a:ext>
            </a:extLst>
          </a:blip>
          <a:stretch>
            <a:fillRect/>
          </a:stretch>
        </p:blipFill>
        <p:spPr>
          <a:xfrm>
            <a:off x="1513324" y="2905162"/>
            <a:ext cx="2009588" cy="772602"/>
          </a:xfrm>
          <a:prstGeom prst="rect">
            <a:avLst/>
          </a:prstGeom>
        </p:spPr>
      </p:pic>
      <p:sp>
        <p:nvSpPr>
          <p:cNvPr id="10" name="Rectangle 9"/>
          <p:cNvSpPr/>
          <p:nvPr/>
        </p:nvSpPr>
        <p:spPr>
          <a:xfrm>
            <a:off x="695918" y="2192852"/>
            <a:ext cx="3790513" cy="402674"/>
          </a:xfrm>
          <a:prstGeom prst="rect">
            <a:avLst/>
          </a:prstGeom>
          <a:noFill/>
        </p:spPr>
        <p:txBody>
          <a:bodyPr wrap="square" lIns="127000" tIns="0" rIns="127000" bIns="63500" anchor="b" anchorCtr="1">
            <a:spAutoFit/>
          </a:bodyPr>
          <a:lstStyle/>
          <a:p>
            <a:pPr algn="ctr">
              <a:spcAft>
                <a:spcPts val="0"/>
              </a:spcAft>
            </a:pPr>
            <a:r>
              <a:rPr lang="en-US" sz="2200" b="1" noProof="1" smtClean="0">
                <a:solidFill>
                  <a:schemeClr val="bg1"/>
                </a:solidFill>
                <a:latin typeface="Tahoma" charset="0"/>
                <a:ea typeface="Tahoma" charset="0"/>
                <a:cs typeface="Tahoma" charset="0"/>
              </a:rPr>
              <a:t>Solve a problem</a:t>
            </a:r>
            <a:endParaRPr lang="en-US" sz="2200" b="1" noProof="1">
              <a:solidFill>
                <a:schemeClr val="bg1"/>
              </a:solidFill>
              <a:latin typeface="Tahoma" charset="0"/>
              <a:ea typeface="Tahoma" charset="0"/>
              <a:cs typeface="Tahoma" charset="0"/>
            </a:endParaRPr>
          </a:p>
        </p:txBody>
      </p:sp>
      <p:pic>
        <p:nvPicPr>
          <p:cNvPr id="13" name="Picture 12"/>
          <p:cNvPicPr>
            <a:picLocks noChangeAspect="1"/>
          </p:cNvPicPr>
          <p:nvPr/>
        </p:nvPicPr>
        <p:blipFill>
          <a:blip r:embed="rId10"/>
          <a:stretch>
            <a:fillRect/>
          </a:stretch>
        </p:blipFill>
        <p:spPr>
          <a:xfrm>
            <a:off x="1985438" y="2807328"/>
            <a:ext cx="67545" cy="123833"/>
          </a:xfrm>
          <a:prstGeom prst="rect">
            <a:avLst/>
          </a:prstGeom>
        </p:spPr>
      </p:pic>
      <p:pic>
        <p:nvPicPr>
          <p:cNvPr id="14" name="Picture 13"/>
          <p:cNvPicPr>
            <a:picLocks noChangeAspect="1"/>
          </p:cNvPicPr>
          <p:nvPr/>
        </p:nvPicPr>
        <p:blipFill>
          <a:blip r:embed="rId11" cstate="print">
            <a:alphaModFix amt="70000"/>
            <a:extLst>
              <a:ext uri="{28A0092B-C50C-407E-A947-70E740481C1C}">
                <a14:useLocalDpi xmlns:a14="http://schemas.microsoft.com/office/drawing/2010/main" val="0"/>
              </a:ext>
            </a:extLst>
          </a:blip>
          <a:stretch>
            <a:fillRect/>
          </a:stretch>
        </p:blipFill>
        <p:spPr>
          <a:xfrm>
            <a:off x="2227392" y="3107811"/>
            <a:ext cx="254431" cy="257054"/>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13324" y="2906451"/>
            <a:ext cx="1871814" cy="770024"/>
          </a:xfrm>
          <a:prstGeom prst="rect">
            <a:avLst/>
          </a:prstGeom>
        </p:spPr>
      </p:pic>
      <p:sp>
        <p:nvSpPr>
          <p:cNvPr id="16" name="Rectangle 15"/>
          <p:cNvSpPr/>
          <p:nvPr/>
        </p:nvSpPr>
        <p:spPr>
          <a:xfrm>
            <a:off x="4535631" y="2628726"/>
            <a:ext cx="3807242" cy="1735569"/>
          </a:xfrm>
          <a:prstGeom prst="rect">
            <a:avLst/>
          </a:prstGeom>
          <a:solidFill>
            <a:schemeClr val="bg2">
              <a:lumMod val="75000"/>
              <a:alpha val="71000"/>
            </a:schemeClr>
          </a:solid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2"/>
                </a:solidFill>
                <a:latin typeface="Calibri" panose="020F0502020204030204" pitchFamily="34" charset="0"/>
              </a:rPr>
              <a:t> </a:t>
            </a:r>
            <a:endParaRPr lang="en-US" dirty="0">
              <a:solidFill>
                <a:schemeClr val="tx2"/>
              </a:solidFill>
              <a:latin typeface="Calibri" panose="020F0502020204030204" pitchFamily="34" charset="0"/>
            </a:endParaRPr>
          </a:p>
        </p:txBody>
      </p:sp>
      <p:sp>
        <p:nvSpPr>
          <p:cNvPr id="17" name="Freeform 17"/>
          <p:cNvSpPr>
            <a:spLocks/>
          </p:cNvSpPr>
          <p:nvPr/>
        </p:nvSpPr>
        <p:spPr bwMode="auto">
          <a:xfrm>
            <a:off x="2177630" y="1560245"/>
            <a:ext cx="543202" cy="433340"/>
          </a:xfrm>
          <a:custGeom>
            <a:avLst/>
            <a:gdLst>
              <a:gd name="T0" fmla="*/ 212 w 423"/>
              <a:gd name="T1" fmla="*/ 424 h 424"/>
              <a:gd name="T2" fmla="*/ 212 w 423"/>
              <a:gd name="T3" fmla="*/ 424 h 424"/>
              <a:gd name="T4" fmla="*/ 423 w 423"/>
              <a:gd name="T5" fmla="*/ 212 h 424"/>
              <a:gd name="T6" fmla="*/ 212 w 423"/>
              <a:gd name="T7" fmla="*/ 0 h 424"/>
              <a:gd name="T8" fmla="*/ 0 w 423"/>
              <a:gd name="T9" fmla="*/ 212 h 424"/>
              <a:gd name="T10" fmla="*/ 212 w 423"/>
              <a:gd name="T11" fmla="*/ 424 h 424"/>
            </a:gdLst>
            <a:ahLst/>
            <a:cxnLst>
              <a:cxn ang="0">
                <a:pos x="T0" y="T1"/>
              </a:cxn>
              <a:cxn ang="0">
                <a:pos x="T2" y="T3"/>
              </a:cxn>
              <a:cxn ang="0">
                <a:pos x="T4" y="T5"/>
              </a:cxn>
              <a:cxn ang="0">
                <a:pos x="T6" y="T7"/>
              </a:cxn>
              <a:cxn ang="0">
                <a:pos x="T8" y="T9"/>
              </a:cxn>
              <a:cxn ang="0">
                <a:pos x="T10" y="T11"/>
              </a:cxn>
            </a:cxnLst>
            <a:rect l="0" t="0" r="r" b="b"/>
            <a:pathLst>
              <a:path w="423" h="424">
                <a:moveTo>
                  <a:pt x="212" y="424"/>
                </a:moveTo>
                <a:lnTo>
                  <a:pt x="212" y="424"/>
                </a:lnTo>
                <a:cubicBezTo>
                  <a:pt x="329" y="424"/>
                  <a:pt x="423" y="329"/>
                  <a:pt x="423" y="212"/>
                </a:cubicBezTo>
                <a:cubicBezTo>
                  <a:pt x="423" y="95"/>
                  <a:pt x="329" y="0"/>
                  <a:pt x="212" y="0"/>
                </a:cubicBezTo>
                <a:cubicBezTo>
                  <a:pt x="95" y="0"/>
                  <a:pt x="0" y="95"/>
                  <a:pt x="0" y="212"/>
                </a:cubicBezTo>
                <a:cubicBezTo>
                  <a:pt x="0" y="329"/>
                  <a:pt x="95" y="424"/>
                  <a:pt x="212" y="424"/>
                </a:cubicBezTo>
                <a:close/>
              </a:path>
            </a:pathLst>
          </a:custGeom>
          <a:solidFill>
            <a:schemeClr val="tx2"/>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13"/>
          <a:stretch>
            <a:fillRect/>
          </a:stretch>
        </p:blipFill>
        <p:spPr>
          <a:xfrm>
            <a:off x="2297047" y="1082513"/>
            <a:ext cx="641391" cy="892368"/>
          </a:xfrm>
          <a:prstGeom prst="rect">
            <a:avLst/>
          </a:prstGeom>
        </p:spPr>
      </p:pic>
      <p:sp>
        <p:nvSpPr>
          <p:cNvPr id="19" name="Rectangle 18"/>
          <p:cNvSpPr/>
          <p:nvPr/>
        </p:nvSpPr>
        <p:spPr>
          <a:xfrm>
            <a:off x="695919" y="3827282"/>
            <a:ext cx="3767556" cy="402674"/>
          </a:xfrm>
          <a:prstGeom prst="rect">
            <a:avLst/>
          </a:prstGeom>
          <a:noFill/>
        </p:spPr>
        <p:txBody>
          <a:bodyPr wrap="square" lIns="127000" tIns="0" rIns="127000" bIns="63500" anchor="b" anchorCtr="1">
            <a:spAutoFit/>
          </a:bodyPr>
          <a:lstStyle/>
          <a:p>
            <a:pPr algn="ctr">
              <a:spcAft>
                <a:spcPts val="0"/>
              </a:spcAft>
            </a:pPr>
            <a:r>
              <a:rPr lang="en-US" sz="2200" b="1" noProof="1" smtClean="0">
                <a:solidFill>
                  <a:schemeClr val="bg1"/>
                </a:solidFill>
                <a:latin typeface="Tahoma" charset="0"/>
                <a:ea typeface="Tahoma" charset="0"/>
                <a:cs typeface="Tahoma" charset="0"/>
              </a:rPr>
              <a:t>Great user experience</a:t>
            </a:r>
            <a:endParaRPr lang="en-US" sz="2200" b="1" noProof="1">
              <a:solidFill>
                <a:schemeClr val="bg1"/>
              </a:solidFill>
              <a:latin typeface="Tahoma" charset="0"/>
              <a:ea typeface="Tahoma" charset="0"/>
              <a:cs typeface="Tahoma" charset="0"/>
            </a:endParaRPr>
          </a:p>
        </p:txBody>
      </p:sp>
      <p:sp>
        <p:nvSpPr>
          <p:cNvPr id="20" name="Rectangle 19"/>
          <p:cNvSpPr/>
          <p:nvPr/>
        </p:nvSpPr>
        <p:spPr>
          <a:xfrm>
            <a:off x="4552361" y="2190878"/>
            <a:ext cx="3790512" cy="402674"/>
          </a:xfrm>
          <a:prstGeom prst="rect">
            <a:avLst/>
          </a:prstGeom>
          <a:noFill/>
        </p:spPr>
        <p:txBody>
          <a:bodyPr wrap="square" lIns="127000" tIns="0" rIns="127000" bIns="63500" anchor="b" anchorCtr="1">
            <a:spAutoFit/>
          </a:bodyPr>
          <a:lstStyle/>
          <a:p>
            <a:pPr algn="ctr">
              <a:spcAft>
                <a:spcPts val="0"/>
              </a:spcAft>
            </a:pPr>
            <a:r>
              <a:rPr lang="en-US" sz="2200" b="1" noProof="1" smtClean="0">
                <a:solidFill>
                  <a:schemeClr val="bg1"/>
                </a:solidFill>
                <a:latin typeface="Tahoma" charset="0"/>
                <a:ea typeface="Tahoma" charset="0"/>
                <a:cs typeface="Tahoma" charset="0"/>
              </a:rPr>
              <a:t>Gamification</a:t>
            </a:r>
            <a:endParaRPr lang="en-US" sz="2200" b="1" noProof="1">
              <a:solidFill>
                <a:schemeClr val="bg1"/>
              </a:solidFill>
              <a:latin typeface="Tahoma" charset="0"/>
              <a:ea typeface="Tahoma" charset="0"/>
              <a:cs typeface="Tahoma" charset="0"/>
            </a:endParaRPr>
          </a:p>
        </p:txBody>
      </p:sp>
      <p:sp>
        <p:nvSpPr>
          <p:cNvPr id="21" name="Rectangle 20"/>
          <p:cNvSpPr/>
          <p:nvPr/>
        </p:nvSpPr>
        <p:spPr>
          <a:xfrm>
            <a:off x="4636233" y="3853193"/>
            <a:ext cx="3593972" cy="402674"/>
          </a:xfrm>
          <a:prstGeom prst="rect">
            <a:avLst/>
          </a:prstGeom>
          <a:noFill/>
        </p:spPr>
        <p:txBody>
          <a:bodyPr wrap="square" lIns="127000" tIns="0" rIns="127000" bIns="63500" anchor="b" anchorCtr="1">
            <a:spAutoFit/>
          </a:bodyPr>
          <a:lstStyle/>
          <a:p>
            <a:pPr algn="ctr">
              <a:spcAft>
                <a:spcPts val="0"/>
              </a:spcAft>
            </a:pPr>
            <a:r>
              <a:rPr lang="en-US" sz="2200" b="1" noProof="1" smtClean="0">
                <a:solidFill>
                  <a:schemeClr val="bg1"/>
                </a:solidFill>
                <a:latin typeface="Tahoma" charset="0"/>
                <a:ea typeface="Tahoma" charset="0"/>
                <a:cs typeface="Tahoma" charset="0"/>
              </a:rPr>
              <a:t>Emotional connection</a:t>
            </a:r>
            <a:endParaRPr lang="en-US" sz="2200" b="1" noProof="1">
              <a:solidFill>
                <a:schemeClr val="bg1"/>
              </a:solidFill>
              <a:latin typeface="Tahoma" charset="0"/>
              <a:ea typeface="Tahoma" charset="0"/>
              <a:cs typeface="Tahoma" charset="0"/>
            </a:endParaRPr>
          </a:p>
        </p:txBody>
      </p:sp>
      <p:sp>
        <p:nvSpPr>
          <p:cNvPr id="22" name="5-Point Star 21"/>
          <p:cNvSpPr/>
          <p:nvPr/>
        </p:nvSpPr>
        <p:spPr bwMode="gray">
          <a:xfrm>
            <a:off x="5794966" y="1170372"/>
            <a:ext cx="473336" cy="389873"/>
          </a:xfrm>
          <a:prstGeom prst="star5">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Arial" pitchFamily="2" charset="0"/>
            </a:endParaRPr>
          </a:p>
        </p:txBody>
      </p:sp>
      <p:sp>
        <p:nvSpPr>
          <p:cNvPr id="23" name="5-Point Star 22"/>
          <p:cNvSpPr/>
          <p:nvPr/>
        </p:nvSpPr>
        <p:spPr bwMode="gray">
          <a:xfrm>
            <a:off x="5968143" y="1357550"/>
            <a:ext cx="901706" cy="685054"/>
          </a:xfrm>
          <a:prstGeom prst="star5">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Arial" pitchFamily="2" charset="0"/>
            </a:endParaRPr>
          </a:p>
        </p:txBody>
      </p:sp>
      <p:sp>
        <p:nvSpPr>
          <p:cNvPr id="25" name="Heart 24"/>
          <p:cNvSpPr/>
          <p:nvPr/>
        </p:nvSpPr>
        <p:spPr bwMode="gray">
          <a:xfrm>
            <a:off x="5882619" y="2864513"/>
            <a:ext cx="1101200" cy="840406"/>
          </a:xfrm>
          <a:prstGeom prst="hear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Arial" pitchFamily="2" charset="0"/>
            </a:endParaRPr>
          </a:p>
        </p:txBody>
      </p:sp>
      <p:sp>
        <p:nvSpPr>
          <p:cNvPr id="26" name="Rectangle 2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
        <p:nvSpPr>
          <p:cNvPr id="27" name="5-Point Star 26"/>
          <p:cNvSpPr/>
          <p:nvPr/>
        </p:nvSpPr>
        <p:spPr bwMode="gray">
          <a:xfrm>
            <a:off x="6595583" y="1187995"/>
            <a:ext cx="473336" cy="389873"/>
          </a:xfrm>
          <a:prstGeom prst="star5">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1"/>
              </a:solidFill>
              <a:effectLst/>
              <a:latin typeface="Arial" pitchFamily="2" charset="0"/>
            </a:endParaRPr>
          </a:p>
        </p:txBody>
      </p:sp>
    </p:spTree>
    <p:extLst>
      <p:ext uri="{BB962C8B-B14F-4D97-AF65-F5344CB8AC3E}">
        <p14:creationId xmlns:p14="http://schemas.microsoft.com/office/powerpoint/2010/main" val="13621694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up)">
                                      <p:cBhvr>
                                        <p:cTn id="12" dur="1000"/>
                                        <p:tgtEl>
                                          <p:spTgt spid="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p:tgtEl>
                                          <p:spTgt spid="10"/>
                                        </p:tgtEl>
                                        <p:attrNameLst>
                                          <p:attrName>ppt_y</p:attrName>
                                        </p:attrNameLst>
                                      </p:cBhvr>
                                      <p:tavLst>
                                        <p:tav tm="0">
                                          <p:val>
                                            <p:strVal val="#ppt_y+#ppt_h*1.125000"/>
                                          </p:val>
                                        </p:tav>
                                        <p:tav tm="100000">
                                          <p:val>
                                            <p:strVal val="#ppt_y"/>
                                          </p:val>
                                        </p:tav>
                                      </p:tavLst>
                                    </p:anim>
                                    <p:animEffect transition="in" filter="wipe(up)">
                                      <p:cBhvr>
                                        <p:cTn id="16" dur="1000"/>
                                        <p:tgtEl>
                                          <p:spTgt spid="10"/>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p:tgtEl>
                                          <p:spTgt spid="17"/>
                                        </p:tgtEl>
                                        <p:attrNameLst>
                                          <p:attrName>ppt_y</p:attrName>
                                        </p:attrNameLst>
                                      </p:cBhvr>
                                      <p:tavLst>
                                        <p:tav tm="0">
                                          <p:val>
                                            <p:strVal val="#ppt_y+#ppt_h*1.125000"/>
                                          </p:val>
                                        </p:tav>
                                        <p:tav tm="100000">
                                          <p:val>
                                            <p:strVal val="#ppt_y"/>
                                          </p:val>
                                        </p:tav>
                                      </p:tavLst>
                                    </p:anim>
                                    <p:animEffect transition="in" filter="wipe(up)">
                                      <p:cBhvr>
                                        <p:cTn id="20" dur="1000"/>
                                        <p:tgtEl>
                                          <p:spTgt spid="17"/>
                                        </p:tgtEl>
                                      </p:cBhvr>
                                    </p:animEffect>
                                  </p:childTnLst>
                                </p:cTn>
                              </p:par>
                              <p:par>
                                <p:cTn id="21" presetID="1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p:tgtEl>
                                          <p:spTgt spid="18"/>
                                        </p:tgtEl>
                                        <p:attrNameLst>
                                          <p:attrName>ppt_y</p:attrName>
                                        </p:attrNameLst>
                                      </p:cBhvr>
                                      <p:tavLst>
                                        <p:tav tm="0">
                                          <p:val>
                                            <p:strVal val="#ppt_y+#ppt_h*1.125000"/>
                                          </p:val>
                                        </p:tav>
                                        <p:tav tm="100000">
                                          <p:val>
                                            <p:strVal val="#ppt_y"/>
                                          </p:val>
                                        </p:tav>
                                      </p:tavLst>
                                    </p:anim>
                                    <p:animEffect transition="in" filter="wipe(up)">
                                      <p:cBhvr>
                                        <p:cTn id="24" dur="1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p:tgtEl>
                                          <p:spTgt spid="28"/>
                                        </p:tgtEl>
                                        <p:attrNameLst>
                                          <p:attrName>ppt_y</p:attrName>
                                        </p:attrNameLst>
                                      </p:cBhvr>
                                      <p:tavLst>
                                        <p:tav tm="0">
                                          <p:val>
                                            <p:strVal val="#ppt_y+#ppt_h*1.125000"/>
                                          </p:val>
                                        </p:tav>
                                        <p:tav tm="100000">
                                          <p:val>
                                            <p:strVal val="#ppt_y"/>
                                          </p:val>
                                        </p:tav>
                                      </p:tavLst>
                                    </p:anim>
                                    <p:animEffect transition="in" filter="wipe(up)">
                                      <p:cBhvr>
                                        <p:cTn id="30" dur="1000"/>
                                        <p:tgtEl>
                                          <p:spTgt spid="28"/>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p:tgtEl>
                                          <p:spTgt spid="7"/>
                                        </p:tgtEl>
                                        <p:attrNameLst>
                                          <p:attrName>ppt_y</p:attrName>
                                        </p:attrNameLst>
                                      </p:cBhvr>
                                      <p:tavLst>
                                        <p:tav tm="0">
                                          <p:val>
                                            <p:strVal val="#ppt_y+#ppt_h*1.125000"/>
                                          </p:val>
                                        </p:tav>
                                        <p:tav tm="100000">
                                          <p:val>
                                            <p:strVal val="#ppt_y"/>
                                          </p:val>
                                        </p:tav>
                                      </p:tavLst>
                                    </p:anim>
                                    <p:animEffect transition="in" filter="wipe(up)">
                                      <p:cBhvr>
                                        <p:cTn id="34" dur="1000"/>
                                        <p:tgtEl>
                                          <p:spTgt spid="7"/>
                                        </p:tgtEl>
                                      </p:cBhvr>
                                    </p:animEffect>
                                  </p:childTnLst>
                                </p:cTn>
                              </p:par>
                              <p:par>
                                <p:cTn id="35" presetID="1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000"/>
                                        <p:tgtEl>
                                          <p:spTgt spid="9"/>
                                        </p:tgtEl>
                                        <p:attrNameLst>
                                          <p:attrName>ppt_y</p:attrName>
                                        </p:attrNameLst>
                                      </p:cBhvr>
                                      <p:tavLst>
                                        <p:tav tm="0">
                                          <p:val>
                                            <p:strVal val="#ppt_y+#ppt_h*1.125000"/>
                                          </p:val>
                                        </p:tav>
                                        <p:tav tm="100000">
                                          <p:val>
                                            <p:strVal val="#ppt_y"/>
                                          </p:val>
                                        </p:tav>
                                      </p:tavLst>
                                    </p:anim>
                                    <p:animEffect transition="in" filter="wipe(up)">
                                      <p:cBhvr>
                                        <p:cTn id="38" dur="1000"/>
                                        <p:tgtEl>
                                          <p:spTgt spid="9"/>
                                        </p:tgtEl>
                                      </p:cBhvr>
                                    </p:animEffect>
                                  </p:childTnLst>
                                </p:cTn>
                              </p:par>
                              <p:par>
                                <p:cTn id="39" presetID="1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1000"/>
                                        <p:tgtEl>
                                          <p:spTgt spid="13"/>
                                        </p:tgtEl>
                                        <p:attrNameLst>
                                          <p:attrName>ppt_y</p:attrName>
                                        </p:attrNameLst>
                                      </p:cBhvr>
                                      <p:tavLst>
                                        <p:tav tm="0">
                                          <p:val>
                                            <p:strVal val="#ppt_y+#ppt_h*1.125000"/>
                                          </p:val>
                                        </p:tav>
                                        <p:tav tm="100000">
                                          <p:val>
                                            <p:strVal val="#ppt_y"/>
                                          </p:val>
                                        </p:tav>
                                      </p:tavLst>
                                    </p:anim>
                                    <p:animEffect transition="in" filter="wipe(up)">
                                      <p:cBhvr>
                                        <p:cTn id="42" dur="1000"/>
                                        <p:tgtEl>
                                          <p:spTgt spid="13"/>
                                        </p:tgtEl>
                                      </p:cBhvr>
                                    </p:animEffect>
                                  </p:childTnLst>
                                </p:cTn>
                              </p:par>
                              <p:par>
                                <p:cTn id="43" presetID="12" presetClass="entr" presetSubtype="4"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1000"/>
                                        <p:tgtEl>
                                          <p:spTgt spid="14"/>
                                        </p:tgtEl>
                                        <p:attrNameLst>
                                          <p:attrName>ppt_y</p:attrName>
                                        </p:attrNameLst>
                                      </p:cBhvr>
                                      <p:tavLst>
                                        <p:tav tm="0">
                                          <p:val>
                                            <p:strVal val="#ppt_y+#ppt_h*1.125000"/>
                                          </p:val>
                                        </p:tav>
                                        <p:tav tm="100000">
                                          <p:val>
                                            <p:strVal val="#ppt_y"/>
                                          </p:val>
                                        </p:tav>
                                      </p:tavLst>
                                    </p:anim>
                                    <p:animEffect transition="in" filter="wipe(up)">
                                      <p:cBhvr>
                                        <p:cTn id="46" dur="1000"/>
                                        <p:tgtEl>
                                          <p:spTgt spid="14"/>
                                        </p:tgtEl>
                                      </p:cBhvr>
                                    </p:animEffect>
                                  </p:childTnLst>
                                </p:cTn>
                              </p:par>
                              <p:par>
                                <p:cTn id="47" presetID="1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000"/>
                                        <p:tgtEl>
                                          <p:spTgt spid="15"/>
                                        </p:tgtEl>
                                        <p:attrNameLst>
                                          <p:attrName>ppt_y</p:attrName>
                                        </p:attrNameLst>
                                      </p:cBhvr>
                                      <p:tavLst>
                                        <p:tav tm="0">
                                          <p:val>
                                            <p:strVal val="#ppt_y+#ppt_h*1.125000"/>
                                          </p:val>
                                        </p:tav>
                                        <p:tav tm="100000">
                                          <p:val>
                                            <p:strVal val="#ppt_y"/>
                                          </p:val>
                                        </p:tav>
                                      </p:tavLst>
                                    </p:anim>
                                    <p:animEffect transition="in" filter="wipe(up)">
                                      <p:cBhvr>
                                        <p:cTn id="50" dur="1000"/>
                                        <p:tgtEl>
                                          <p:spTgt spid="15"/>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1000"/>
                                        <p:tgtEl>
                                          <p:spTgt spid="19"/>
                                        </p:tgtEl>
                                        <p:attrNameLst>
                                          <p:attrName>ppt_y</p:attrName>
                                        </p:attrNameLst>
                                      </p:cBhvr>
                                      <p:tavLst>
                                        <p:tav tm="0">
                                          <p:val>
                                            <p:strVal val="#ppt_y+#ppt_h*1.125000"/>
                                          </p:val>
                                        </p:tav>
                                        <p:tav tm="100000">
                                          <p:val>
                                            <p:strVal val="#ppt_y"/>
                                          </p:val>
                                        </p:tav>
                                      </p:tavLst>
                                    </p:anim>
                                    <p:animEffect transition="in" filter="wipe(up)">
                                      <p:cBhvr>
                                        <p:cTn id="54" dur="10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000"/>
                                        <p:tgtEl>
                                          <p:spTgt spid="29"/>
                                        </p:tgtEl>
                                        <p:attrNameLst>
                                          <p:attrName>ppt_y</p:attrName>
                                        </p:attrNameLst>
                                      </p:cBhvr>
                                      <p:tavLst>
                                        <p:tav tm="0">
                                          <p:val>
                                            <p:strVal val="#ppt_y+#ppt_h*1.125000"/>
                                          </p:val>
                                        </p:tav>
                                        <p:tav tm="100000">
                                          <p:val>
                                            <p:strVal val="#ppt_y"/>
                                          </p:val>
                                        </p:tav>
                                      </p:tavLst>
                                    </p:anim>
                                    <p:animEffect transition="in" filter="wipe(up)">
                                      <p:cBhvr>
                                        <p:cTn id="60" dur="1000"/>
                                        <p:tgtEl>
                                          <p:spTgt spid="29"/>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000"/>
                                        <p:tgtEl>
                                          <p:spTgt spid="22"/>
                                        </p:tgtEl>
                                        <p:attrNameLst>
                                          <p:attrName>ppt_y</p:attrName>
                                        </p:attrNameLst>
                                      </p:cBhvr>
                                      <p:tavLst>
                                        <p:tav tm="0">
                                          <p:val>
                                            <p:strVal val="#ppt_y+#ppt_h*1.125000"/>
                                          </p:val>
                                        </p:tav>
                                        <p:tav tm="100000">
                                          <p:val>
                                            <p:strVal val="#ppt_y"/>
                                          </p:val>
                                        </p:tav>
                                      </p:tavLst>
                                    </p:anim>
                                    <p:animEffect transition="in" filter="wipe(up)">
                                      <p:cBhvr>
                                        <p:cTn id="64" dur="1000"/>
                                        <p:tgtEl>
                                          <p:spTgt spid="22"/>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1000"/>
                                        <p:tgtEl>
                                          <p:spTgt spid="23"/>
                                        </p:tgtEl>
                                        <p:attrNameLst>
                                          <p:attrName>ppt_y</p:attrName>
                                        </p:attrNameLst>
                                      </p:cBhvr>
                                      <p:tavLst>
                                        <p:tav tm="0">
                                          <p:val>
                                            <p:strVal val="#ppt_y+#ppt_h*1.125000"/>
                                          </p:val>
                                        </p:tav>
                                        <p:tav tm="100000">
                                          <p:val>
                                            <p:strVal val="#ppt_y"/>
                                          </p:val>
                                        </p:tav>
                                      </p:tavLst>
                                    </p:anim>
                                    <p:animEffect transition="in" filter="wipe(up)">
                                      <p:cBhvr>
                                        <p:cTn id="68" dur="1000"/>
                                        <p:tgtEl>
                                          <p:spTgt spid="23"/>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1000"/>
                                        <p:tgtEl>
                                          <p:spTgt spid="27"/>
                                        </p:tgtEl>
                                        <p:attrNameLst>
                                          <p:attrName>ppt_y</p:attrName>
                                        </p:attrNameLst>
                                      </p:cBhvr>
                                      <p:tavLst>
                                        <p:tav tm="0">
                                          <p:val>
                                            <p:strVal val="#ppt_y+#ppt_h*1.125000"/>
                                          </p:val>
                                        </p:tav>
                                        <p:tav tm="100000">
                                          <p:val>
                                            <p:strVal val="#ppt_y"/>
                                          </p:val>
                                        </p:tav>
                                      </p:tavLst>
                                    </p:anim>
                                    <p:animEffect transition="in" filter="wipe(up)">
                                      <p:cBhvr>
                                        <p:cTn id="72" dur="1000"/>
                                        <p:tgtEl>
                                          <p:spTgt spid="2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1000"/>
                                        <p:tgtEl>
                                          <p:spTgt spid="20"/>
                                        </p:tgtEl>
                                        <p:attrNameLst>
                                          <p:attrName>ppt_y</p:attrName>
                                        </p:attrNameLst>
                                      </p:cBhvr>
                                      <p:tavLst>
                                        <p:tav tm="0">
                                          <p:val>
                                            <p:strVal val="#ppt_y+#ppt_h*1.125000"/>
                                          </p:val>
                                        </p:tav>
                                        <p:tav tm="100000">
                                          <p:val>
                                            <p:strVal val="#ppt_y"/>
                                          </p:val>
                                        </p:tav>
                                      </p:tavLst>
                                    </p:anim>
                                    <p:animEffect transition="in" filter="wipe(up)">
                                      <p:cBhvr>
                                        <p:cTn id="76" dur="1000"/>
                                        <p:tgtEl>
                                          <p:spTgt spid="20"/>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1000"/>
                                        <p:tgtEl>
                                          <p:spTgt spid="8"/>
                                        </p:tgtEl>
                                        <p:attrNameLst>
                                          <p:attrName>ppt_y</p:attrName>
                                        </p:attrNameLst>
                                      </p:cBhvr>
                                      <p:tavLst>
                                        <p:tav tm="0">
                                          <p:val>
                                            <p:strVal val="#ppt_y+#ppt_h*1.125000"/>
                                          </p:val>
                                        </p:tav>
                                        <p:tav tm="100000">
                                          <p:val>
                                            <p:strVal val="#ppt_y"/>
                                          </p:val>
                                        </p:tav>
                                      </p:tavLst>
                                    </p:anim>
                                    <p:animEffect transition="in" filter="wipe(up)">
                                      <p:cBhvr>
                                        <p:cTn id="80" dur="10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1000"/>
                                        <p:tgtEl>
                                          <p:spTgt spid="30"/>
                                        </p:tgtEl>
                                        <p:attrNameLst>
                                          <p:attrName>ppt_y</p:attrName>
                                        </p:attrNameLst>
                                      </p:cBhvr>
                                      <p:tavLst>
                                        <p:tav tm="0">
                                          <p:val>
                                            <p:strVal val="#ppt_y+#ppt_h*1.125000"/>
                                          </p:val>
                                        </p:tav>
                                        <p:tav tm="100000">
                                          <p:val>
                                            <p:strVal val="#ppt_y"/>
                                          </p:val>
                                        </p:tav>
                                      </p:tavLst>
                                    </p:anim>
                                    <p:animEffect transition="in" filter="wipe(up)">
                                      <p:cBhvr>
                                        <p:cTn id="86" dur="1000"/>
                                        <p:tgtEl>
                                          <p:spTgt spid="30"/>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1000"/>
                                        <p:tgtEl>
                                          <p:spTgt spid="16"/>
                                        </p:tgtEl>
                                        <p:attrNameLst>
                                          <p:attrName>ppt_y</p:attrName>
                                        </p:attrNameLst>
                                      </p:cBhvr>
                                      <p:tavLst>
                                        <p:tav tm="0">
                                          <p:val>
                                            <p:strVal val="#ppt_y+#ppt_h*1.125000"/>
                                          </p:val>
                                        </p:tav>
                                        <p:tav tm="100000">
                                          <p:val>
                                            <p:strVal val="#ppt_y"/>
                                          </p:val>
                                        </p:tav>
                                      </p:tavLst>
                                    </p:anim>
                                    <p:animEffect transition="in" filter="wipe(up)">
                                      <p:cBhvr>
                                        <p:cTn id="90" dur="1000"/>
                                        <p:tgtEl>
                                          <p:spTgt spid="16"/>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1000"/>
                                        <p:tgtEl>
                                          <p:spTgt spid="21"/>
                                        </p:tgtEl>
                                        <p:attrNameLst>
                                          <p:attrName>ppt_y</p:attrName>
                                        </p:attrNameLst>
                                      </p:cBhvr>
                                      <p:tavLst>
                                        <p:tav tm="0">
                                          <p:val>
                                            <p:strVal val="#ppt_y+#ppt_h*1.125000"/>
                                          </p:val>
                                        </p:tav>
                                        <p:tav tm="100000">
                                          <p:val>
                                            <p:strVal val="#ppt_y"/>
                                          </p:val>
                                        </p:tav>
                                      </p:tavLst>
                                    </p:anim>
                                    <p:animEffect transition="in" filter="wipe(up)">
                                      <p:cBhvr>
                                        <p:cTn id="94" dur="1000"/>
                                        <p:tgtEl>
                                          <p:spTgt spid="2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1000"/>
                                        <p:tgtEl>
                                          <p:spTgt spid="25"/>
                                        </p:tgtEl>
                                        <p:attrNameLst>
                                          <p:attrName>ppt_y</p:attrName>
                                        </p:attrNameLst>
                                      </p:cBhvr>
                                      <p:tavLst>
                                        <p:tav tm="0">
                                          <p:val>
                                            <p:strVal val="#ppt_y+#ppt_h*1.125000"/>
                                          </p:val>
                                        </p:tav>
                                        <p:tav tm="100000">
                                          <p:val>
                                            <p:strVal val="#ppt_y"/>
                                          </p:val>
                                        </p:tav>
                                      </p:tavLst>
                                    </p:anim>
                                    <p:animEffect transition="in" filter="wipe(up)">
                                      <p:cBhvr>
                                        <p:cTn id="9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6" grpId="0" animBg="1"/>
      <p:bldP spid="17" grpId="0" animBg="1"/>
      <p:bldP spid="19" grpId="0"/>
      <p:bldP spid="20" grpId="0"/>
      <p:bldP spid="21" grpId="0"/>
      <p:bldP spid="22" grpId="0" animBg="1"/>
      <p:bldP spid="23" grpId="0" animBg="1"/>
      <p:bldP spid="25"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1" y="4098575"/>
            <a:ext cx="9143999"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Tahoma" charset="0"/>
                <a:ea typeface="Tahoma" charset="0"/>
                <a:cs typeface="Tahoma" charset="0"/>
                <a:sym typeface="Arial"/>
              </a:rPr>
              <a:t>Learn</a:t>
            </a:r>
            <a:r>
              <a:rPr kumimoji="0" lang="en-US" sz="2400" b="1" i="0" u="none" strike="noStrike" cap="none" spc="0" normalizeH="0" dirty="0" smtClean="0">
                <a:ln>
                  <a:noFill/>
                </a:ln>
                <a:solidFill>
                  <a:schemeClr val="bg1"/>
                </a:solidFill>
                <a:effectLst/>
                <a:uFillTx/>
                <a:latin typeface="Tahoma" charset="0"/>
                <a:ea typeface="Tahoma" charset="0"/>
                <a:cs typeface="Tahoma" charset="0"/>
                <a:sym typeface="Arial"/>
              </a:rPr>
              <a:t> | Connect | Engage</a:t>
            </a:r>
          </a:p>
          <a:p>
            <a:pPr algn="ctr"/>
            <a:r>
              <a:rPr lang="en-US" sz="2400" b="1" baseline="0" dirty="0" smtClean="0">
                <a:solidFill>
                  <a:schemeClr val="bg2"/>
                </a:solidFill>
                <a:latin typeface="Tahoma" charset="0"/>
                <a:ea typeface="Tahoma" charset="0"/>
                <a:cs typeface="Tahoma" charset="0"/>
              </a:rPr>
              <a:t>Aprende |</a:t>
            </a:r>
            <a:r>
              <a:rPr lang="en-US" sz="2400" b="1" dirty="0" smtClean="0">
                <a:solidFill>
                  <a:schemeClr val="bg2"/>
                </a:solidFill>
                <a:latin typeface="Tahoma" charset="0"/>
                <a:ea typeface="Tahoma" charset="0"/>
                <a:cs typeface="Tahoma" charset="0"/>
              </a:rPr>
              <a:t> Con</a:t>
            </a:r>
            <a:r>
              <a:rPr lang="en-US" sz="2400" b="1" dirty="0">
                <a:solidFill>
                  <a:schemeClr val="bg2"/>
                </a:solidFill>
                <a:latin typeface="Tahoma" charset="0"/>
                <a:ea typeface="Tahoma" charset="0"/>
                <a:cs typeface="Tahoma" charset="0"/>
              </a:rPr>
              <a:t>é</a:t>
            </a:r>
            <a:r>
              <a:rPr lang="en-US" sz="2400" b="1" dirty="0" smtClean="0">
                <a:solidFill>
                  <a:schemeClr val="bg2"/>
                </a:solidFill>
                <a:latin typeface="Tahoma" charset="0"/>
                <a:ea typeface="Tahoma" charset="0"/>
                <a:cs typeface="Tahoma" charset="0"/>
              </a:rPr>
              <a:t>ctate | Participa</a:t>
            </a:r>
            <a:endParaRPr kumimoji="0" lang="en-US" sz="2400" b="1" i="0" u="none" strike="noStrike" cap="none" spc="0" normalizeH="0" baseline="0" dirty="0">
              <a:ln>
                <a:noFill/>
              </a:ln>
              <a:solidFill>
                <a:schemeClr val="bg2"/>
              </a:solidFill>
              <a:effectLst/>
              <a:uFillTx/>
              <a:latin typeface="Tahoma" charset="0"/>
              <a:ea typeface="Tahoma" charset="0"/>
              <a:cs typeface="Tahoma" charset="0"/>
              <a:sym typeface="Aria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679" t="244" r="90545" b="91783"/>
          <a:stretch/>
        </p:blipFill>
        <p:spPr>
          <a:xfrm>
            <a:off x="3600146" y="1386466"/>
            <a:ext cx="1237404" cy="902148"/>
          </a:xfrm>
          <a:prstGeom prst="rect">
            <a:avLst/>
          </a:prstGeom>
        </p:spPr>
      </p:pic>
      <p:sp>
        <p:nvSpPr>
          <p:cNvPr id="5" name="TextBox 4"/>
          <p:cNvSpPr txBox="1"/>
          <p:nvPr/>
        </p:nvSpPr>
        <p:spPr>
          <a:xfrm>
            <a:off x="228413" y="1891912"/>
            <a:ext cx="8760325" cy="79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4400" b="1" dirty="0" smtClean="0">
                <a:solidFill>
                  <a:schemeClr val="bg1"/>
                </a:solidFill>
                <a:latin typeface="Tahoma" charset="0"/>
                <a:ea typeface="Tahoma" charset="0"/>
                <a:cs typeface="Tahoma" charset="0"/>
              </a:rPr>
              <a:t>JoB Buddy</a:t>
            </a:r>
            <a:endParaRPr kumimoji="0" lang="en-US" sz="4400" b="1" i="0" u="none" strike="noStrike" cap="none" spc="0" normalizeH="0" baseline="0" dirty="0">
              <a:ln>
                <a:noFill/>
              </a:ln>
              <a:solidFill>
                <a:schemeClr val="bg1"/>
              </a:solidFill>
              <a:effectLst/>
              <a:uFillTx/>
              <a:latin typeface="Tahoma" charset="0"/>
              <a:ea typeface="Tahoma" charset="0"/>
              <a:cs typeface="Tahoma" charset="0"/>
              <a:sym typeface="Arial"/>
            </a:endParaRPr>
          </a:p>
        </p:txBody>
      </p:sp>
    </p:spTree>
    <p:extLst>
      <p:ext uri="{BB962C8B-B14F-4D97-AF65-F5344CB8AC3E}">
        <p14:creationId xmlns:p14="http://schemas.microsoft.com/office/powerpoint/2010/main" val="52490077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9" name="文本框 18"/>
          <p:cNvSpPr txBox="1"/>
          <p:nvPr/>
        </p:nvSpPr>
        <p:spPr>
          <a:xfrm>
            <a:off x="487694" y="3625220"/>
            <a:ext cx="1367013" cy="461665"/>
          </a:xfrm>
          <a:prstGeom prst="rect">
            <a:avLst/>
          </a:prstGeom>
          <a:noFill/>
        </p:spPr>
        <p:txBody>
          <a:bodyPr wrap="square" rtlCol="0">
            <a:spAutoFit/>
          </a:bodyPr>
          <a:lstStyle/>
          <a:p>
            <a:pPr algn="ctr"/>
            <a:r>
              <a:rPr kumimoji="1" lang="en-US" altLang="zh-CN" sz="2400" b="1" dirty="0">
                <a:latin typeface="Tahoma" charset="0"/>
                <a:ea typeface="Tahoma" charset="0"/>
                <a:cs typeface="Tahoma" charset="0"/>
              </a:rPr>
              <a:t>View</a:t>
            </a:r>
            <a:endParaRPr kumimoji="1" lang="zh-CN" altLang="en-US" sz="2400" b="1" dirty="0">
              <a:latin typeface="Tahoma" charset="0"/>
              <a:ea typeface="Tahoma" charset="0"/>
              <a:cs typeface="Tahoma" charset="0"/>
            </a:endParaRPr>
          </a:p>
        </p:txBody>
      </p:sp>
      <p:sp>
        <p:nvSpPr>
          <p:cNvPr id="20" name="文本框 19"/>
          <p:cNvSpPr txBox="1"/>
          <p:nvPr/>
        </p:nvSpPr>
        <p:spPr>
          <a:xfrm>
            <a:off x="3627513" y="4667996"/>
            <a:ext cx="1745123" cy="461665"/>
          </a:xfrm>
          <a:prstGeom prst="rect">
            <a:avLst/>
          </a:prstGeom>
          <a:noFill/>
        </p:spPr>
        <p:txBody>
          <a:bodyPr wrap="square" rtlCol="0">
            <a:spAutoFit/>
          </a:bodyPr>
          <a:lstStyle/>
          <a:p>
            <a:pPr algn="ctr"/>
            <a:r>
              <a:rPr kumimoji="1" lang="en-US" altLang="zh-CN" sz="2400" b="1" dirty="0">
                <a:latin typeface="Tahoma" charset="0"/>
                <a:ea typeface="Tahoma" charset="0"/>
                <a:cs typeface="Tahoma" charset="0"/>
              </a:rPr>
              <a:t>Control</a:t>
            </a:r>
            <a:endParaRPr kumimoji="1" lang="zh-CN" altLang="en-US" sz="2100" b="1" dirty="0">
              <a:latin typeface="Tahoma" charset="0"/>
              <a:ea typeface="Tahoma" charset="0"/>
              <a:cs typeface="Tahoma" charset="0"/>
            </a:endParaRPr>
          </a:p>
        </p:txBody>
      </p:sp>
      <p:sp>
        <p:nvSpPr>
          <p:cNvPr id="21" name="文本框 20"/>
          <p:cNvSpPr txBox="1"/>
          <p:nvPr/>
        </p:nvSpPr>
        <p:spPr>
          <a:xfrm>
            <a:off x="7295590" y="3591162"/>
            <a:ext cx="1397695" cy="461665"/>
          </a:xfrm>
          <a:prstGeom prst="rect">
            <a:avLst/>
          </a:prstGeom>
          <a:noFill/>
        </p:spPr>
        <p:txBody>
          <a:bodyPr wrap="square" rtlCol="0">
            <a:spAutoFit/>
          </a:bodyPr>
          <a:lstStyle/>
          <a:p>
            <a:pPr algn="ctr"/>
            <a:r>
              <a:rPr kumimoji="1" lang="en-US" altLang="zh-CN" sz="2400" b="1" dirty="0">
                <a:latin typeface="Tahoma" charset="0"/>
                <a:ea typeface="Tahoma" charset="0"/>
                <a:cs typeface="Tahoma" charset="0"/>
              </a:rPr>
              <a:t>Model</a:t>
            </a:r>
            <a:endParaRPr kumimoji="1" lang="zh-CN" altLang="en-US" sz="1800" b="1" dirty="0">
              <a:latin typeface="Tahoma" charset="0"/>
              <a:ea typeface="Tahoma" charset="0"/>
              <a:cs typeface="Tahoma" charset="0"/>
            </a:endParaRPr>
          </a:p>
        </p:txBody>
      </p:sp>
      <p:pic>
        <p:nvPicPr>
          <p:cNvPr id="14" name="Picture 13"/>
          <p:cNvPicPr>
            <a:picLocks noChangeAspect="1"/>
          </p:cNvPicPr>
          <p:nvPr/>
        </p:nvPicPr>
        <p:blipFill>
          <a:blip r:embed="rId3"/>
          <a:stretch>
            <a:fillRect/>
          </a:stretch>
        </p:blipFill>
        <p:spPr>
          <a:xfrm>
            <a:off x="4161143" y="1277791"/>
            <a:ext cx="1078391" cy="894235"/>
          </a:xfrm>
          <a:prstGeom prst="rect">
            <a:avLst/>
          </a:prstGeom>
        </p:spPr>
      </p:pic>
      <p:pic>
        <p:nvPicPr>
          <p:cNvPr id="16" name="Picture 15"/>
          <p:cNvPicPr>
            <a:picLocks noChangeAspect="1"/>
          </p:cNvPicPr>
          <p:nvPr/>
        </p:nvPicPr>
        <p:blipFill>
          <a:blip r:embed="rId4"/>
          <a:stretch>
            <a:fillRect/>
          </a:stretch>
        </p:blipFill>
        <p:spPr>
          <a:xfrm>
            <a:off x="2727502" y="2472367"/>
            <a:ext cx="1377785" cy="918524"/>
          </a:xfrm>
          <a:prstGeom prst="rect">
            <a:avLst/>
          </a:prstGeom>
        </p:spPr>
      </p:pic>
      <p:grpSp>
        <p:nvGrpSpPr>
          <p:cNvPr id="71" name="Group 70"/>
          <p:cNvGrpSpPr/>
          <p:nvPr/>
        </p:nvGrpSpPr>
        <p:grpSpPr>
          <a:xfrm>
            <a:off x="5449732" y="2261326"/>
            <a:ext cx="714215" cy="1145413"/>
            <a:chOff x="6705709" y="2903955"/>
            <a:chExt cx="952287" cy="1527217"/>
          </a:xfrm>
        </p:grpSpPr>
        <p:grpSp>
          <p:nvGrpSpPr>
            <p:cNvPr id="44" name="Group 520"/>
            <p:cNvGrpSpPr>
              <a:grpSpLocks/>
            </p:cNvGrpSpPr>
            <p:nvPr/>
          </p:nvGrpSpPr>
          <p:grpSpPr bwMode="auto">
            <a:xfrm>
              <a:off x="6705709" y="2903955"/>
              <a:ext cx="952287" cy="1088257"/>
              <a:chOff x="3822" y="1884"/>
              <a:chExt cx="354" cy="414"/>
            </a:xfrm>
          </p:grpSpPr>
          <p:sp>
            <p:nvSpPr>
              <p:cNvPr id="45" name="Freeform 521"/>
              <p:cNvSpPr>
                <a:spLocks/>
              </p:cNvSpPr>
              <p:nvPr/>
            </p:nvSpPr>
            <p:spPr bwMode="auto">
              <a:xfrm>
                <a:off x="3896" y="2224"/>
                <a:ext cx="184" cy="62"/>
              </a:xfrm>
              <a:custGeom>
                <a:avLst/>
                <a:gdLst>
                  <a:gd name="T0" fmla="*/ 132 w 184"/>
                  <a:gd name="T1" fmla="*/ 62 h 62"/>
                  <a:gd name="T2" fmla="*/ 0 w 184"/>
                  <a:gd name="T3" fmla="*/ 36 h 62"/>
                  <a:gd name="T4" fmla="*/ 52 w 184"/>
                  <a:gd name="T5" fmla="*/ 0 h 62"/>
                  <a:gd name="T6" fmla="*/ 184 w 184"/>
                  <a:gd name="T7" fmla="*/ 24 h 62"/>
                  <a:gd name="T8" fmla="*/ 132 w 184"/>
                  <a:gd name="T9" fmla="*/ 62 h 62"/>
                </a:gdLst>
                <a:ahLst/>
                <a:cxnLst>
                  <a:cxn ang="0">
                    <a:pos x="T0" y="T1"/>
                  </a:cxn>
                  <a:cxn ang="0">
                    <a:pos x="T2" y="T3"/>
                  </a:cxn>
                  <a:cxn ang="0">
                    <a:pos x="T4" y="T5"/>
                  </a:cxn>
                  <a:cxn ang="0">
                    <a:pos x="T6" y="T7"/>
                  </a:cxn>
                  <a:cxn ang="0">
                    <a:pos x="T8" y="T9"/>
                  </a:cxn>
                </a:cxnLst>
                <a:rect l="0" t="0" r="r" b="b"/>
                <a:pathLst>
                  <a:path w="184" h="62">
                    <a:moveTo>
                      <a:pt x="132" y="62"/>
                    </a:moveTo>
                    <a:lnTo>
                      <a:pt x="0" y="36"/>
                    </a:lnTo>
                    <a:lnTo>
                      <a:pt x="52" y="0"/>
                    </a:lnTo>
                    <a:lnTo>
                      <a:pt x="184" y="24"/>
                    </a:lnTo>
                    <a:lnTo>
                      <a:pt x="132" y="62"/>
                    </a:lnTo>
                    <a:close/>
                  </a:path>
                </a:pathLst>
              </a:custGeom>
              <a:solidFill>
                <a:srgbClr val="000000"/>
              </a:solidFill>
              <a:ln w="0">
                <a:solidFill>
                  <a:srgbClr val="000000"/>
                </a:solidFill>
                <a:prstDash val="solid"/>
                <a:round/>
                <a:headEnd/>
                <a:tailEnd/>
              </a:ln>
            </p:spPr>
            <p:txBody>
              <a:bodyPr/>
              <a:lstStyle/>
              <a:p>
                <a:endParaRPr lang="en-US" sz="1050"/>
              </a:p>
            </p:txBody>
          </p:sp>
          <p:sp>
            <p:nvSpPr>
              <p:cNvPr id="46" name="Freeform 522"/>
              <p:cNvSpPr>
                <a:spLocks/>
              </p:cNvSpPr>
              <p:nvPr/>
            </p:nvSpPr>
            <p:spPr bwMode="auto">
              <a:xfrm>
                <a:off x="3964" y="2176"/>
                <a:ext cx="56" cy="82"/>
              </a:xfrm>
              <a:custGeom>
                <a:avLst/>
                <a:gdLst>
                  <a:gd name="T0" fmla="*/ 28 w 56"/>
                  <a:gd name="T1" fmla="*/ 0 h 82"/>
                  <a:gd name="T2" fmla="*/ 0 w 56"/>
                  <a:gd name="T3" fmla="*/ 20 h 82"/>
                  <a:gd name="T4" fmla="*/ 0 w 56"/>
                  <a:gd name="T5" fmla="*/ 78 h 82"/>
                  <a:gd name="T6" fmla="*/ 28 w 56"/>
                  <a:gd name="T7" fmla="*/ 82 h 82"/>
                  <a:gd name="T8" fmla="*/ 28 w 56"/>
                  <a:gd name="T9" fmla="*/ 24 h 82"/>
                  <a:gd name="T10" fmla="*/ 56 w 56"/>
                  <a:gd name="T11" fmla="*/ 6 h 82"/>
                  <a:gd name="T12" fmla="*/ 28 w 5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56" h="82">
                    <a:moveTo>
                      <a:pt x="28" y="0"/>
                    </a:moveTo>
                    <a:lnTo>
                      <a:pt x="0" y="20"/>
                    </a:lnTo>
                    <a:lnTo>
                      <a:pt x="0" y="78"/>
                    </a:lnTo>
                    <a:lnTo>
                      <a:pt x="28" y="82"/>
                    </a:lnTo>
                    <a:lnTo>
                      <a:pt x="28" y="24"/>
                    </a:lnTo>
                    <a:lnTo>
                      <a:pt x="56" y="6"/>
                    </a:lnTo>
                    <a:lnTo>
                      <a:pt x="28" y="0"/>
                    </a:lnTo>
                    <a:close/>
                  </a:path>
                </a:pathLst>
              </a:custGeom>
              <a:solidFill>
                <a:srgbClr val="000000"/>
              </a:solidFill>
              <a:ln w="0">
                <a:solidFill>
                  <a:srgbClr val="000000"/>
                </a:solidFill>
                <a:prstDash val="solid"/>
                <a:round/>
                <a:headEnd/>
                <a:tailEnd/>
              </a:ln>
            </p:spPr>
            <p:txBody>
              <a:bodyPr/>
              <a:lstStyle/>
              <a:p>
                <a:endParaRPr lang="en-US" sz="1050"/>
              </a:p>
            </p:txBody>
          </p:sp>
          <p:sp>
            <p:nvSpPr>
              <p:cNvPr id="47" name="Freeform 523"/>
              <p:cNvSpPr>
                <a:spLocks/>
              </p:cNvSpPr>
              <p:nvPr/>
            </p:nvSpPr>
            <p:spPr bwMode="auto">
              <a:xfrm>
                <a:off x="3964" y="2176"/>
                <a:ext cx="56" cy="82"/>
              </a:xfrm>
              <a:custGeom>
                <a:avLst/>
                <a:gdLst>
                  <a:gd name="T0" fmla="*/ 28 w 56"/>
                  <a:gd name="T1" fmla="*/ 0 h 82"/>
                  <a:gd name="T2" fmla="*/ 0 w 56"/>
                  <a:gd name="T3" fmla="*/ 20 h 82"/>
                  <a:gd name="T4" fmla="*/ 0 w 56"/>
                  <a:gd name="T5" fmla="*/ 78 h 82"/>
                  <a:gd name="T6" fmla="*/ 28 w 56"/>
                  <a:gd name="T7" fmla="*/ 82 h 82"/>
                  <a:gd name="T8" fmla="*/ 28 w 56"/>
                  <a:gd name="T9" fmla="*/ 24 h 82"/>
                  <a:gd name="T10" fmla="*/ 56 w 56"/>
                  <a:gd name="T11" fmla="*/ 6 h 82"/>
                  <a:gd name="T12" fmla="*/ 28 w 5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56" h="82">
                    <a:moveTo>
                      <a:pt x="28" y="0"/>
                    </a:moveTo>
                    <a:lnTo>
                      <a:pt x="0" y="20"/>
                    </a:lnTo>
                    <a:lnTo>
                      <a:pt x="0" y="78"/>
                    </a:lnTo>
                    <a:lnTo>
                      <a:pt x="28" y="82"/>
                    </a:lnTo>
                    <a:lnTo>
                      <a:pt x="28" y="24"/>
                    </a:lnTo>
                    <a:lnTo>
                      <a:pt x="56" y="6"/>
                    </a:lnTo>
                    <a:lnTo>
                      <a:pt x="28" y="0"/>
                    </a:lnTo>
                    <a:close/>
                  </a:path>
                </a:pathLst>
              </a:custGeom>
              <a:solidFill>
                <a:srgbClr val="000000"/>
              </a:solidFill>
              <a:ln w="0">
                <a:solidFill>
                  <a:srgbClr val="000000"/>
                </a:solidFill>
                <a:prstDash val="solid"/>
                <a:round/>
                <a:headEnd/>
                <a:tailEnd/>
              </a:ln>
            </p:spPr>
            <p:txBody>
              <a:bodyPr/>
              <a:lstStyle/>
              <a:p>
                <a:endParaRPr lang="en-US" sz="1050"/>
              </a:p>
            </p:txBody>
          </p:sp>
          <p:sp>
            <p:nvSpPr>
              <p:cNvPr id="48" name="Freeform 524"/>
              <p:cNvSpPr>
                <a:spLocks/>
              </p:cNvSpPr>
              <p:nvPr/>
            </p:nvSpPr>
            <p:spPr bwMode="auto">
              <a:xfrm>
                <a:off x="3992" y="2194"/>
                <a:ext cx="10" cy="64"/>
              </a:xfrm>
              <a:custGeom>
                <a:avLst/>
                <a:gdLst>
                  <a:gd name="T0" fmla="*/ 0 w 10"/>
                  <a:gd name="T1" fmla="*/ 64 h 64"/>
                  <a:gd name="T2" fmla="*/ 10 w 10"/>
                  <a:gd name="T3" fmla="*/ 58 h 64"/>
                  <a:gd name="T4" fmla="*/ 10 w 10"/>
                  <a:gd name="T5" fmla="*/ 0 h 64"/>
                  <a:gd name="T6" fmla="*/ 0 w 10"/>
                  <a:gd name="T7" fmla="*/ 6 h 64"/>
                  <a:gd name="T8" fmla="*/ 0 w 10"/>
                  <a:gd name="T9" fmla="*/ 64 h 64"/>
                </a:gdLst>
                <a:ahLst/>
                <a:cxnLst>
                  <a:cxn ang="0">
                    <a:pos x="T0" y="T1"/>
                  </a:cxn>
                  <a:cxn ang="0">
                    <a:pos x="T2" y="T3"/>
                  </a:cxn>
                  <a:cxn ang="0">
                    <a:pos x="T4" y="T5"/>
                  </a:cxn>
                  <a:cxn ang="0">
                    <a:pos x="T6" y="T7"/>
                  </a:cxn>
                  <a:cxn ang="0">
                    <a:pos x="T8" y="T9"/>
                  </a:cxn>
                </a:cxnLst>
                <a:rect l="0" t="0" r="r" b="b"/>
                <a:pathLst>
                  <a:path w="10" h="64">
                    <a:moveTo>
                      <a:pt x="0" y="64"/>
                    </a:moveTo>
                    <a:lnTo>
                      <a:pt x="10" y="58"/>
                    </a:lnTo>
                    <a:lnTo>
                      <a:pt x="10" y="0"/>
                    </a:lnTo>
                    <a:lnTo>
                      <a:pt x="0" y="6"/>
                    </a:lnTo>
                    <a:lnTo>
                      <a:pt x="0" y="64"/>
                    </a:lnTo>
                    <a:close/>
                  </a:path>
                </a:pathLst>
              </a:custGeom>
              <a:solidFill>
                <a:srgbClr val="666666"/>
              </a:solidFill>
              <a:ln w="0">
                <a:solidFill>
                  <a:srgbClr val="666666"/>
                </a:solidFill>
                <a:prstDash val="solid"/>
                <a:round/>
                <a:headEnd/>
                <a:tailEnd/>
              </a:ln>
            </p:spPr>
            <p:txBody>
              <a:bodyPr/>
              <a:lstStyle/>
              <a:p>
                <a:endParaRPr lang="en-US" sz="1050"/>
              </a:p>
            </p:txBody>
          </p:sp>
          <p:sp>
            <p:nvSpPr>
              <p:cNvPr id="49" name="Freeform 525"/>
              <p:cNvSpPr>
                <a:spLocks/>
              </p:cNvSpPr>
              <p:nvPr/>
            </p:nvSpPr>
            <p:spPr bwMode="auto">
              <a:xfrm>
                <a:off x="3822" y="1884"/>
                <a:ext cx="354" cy="76"/>
              </a:xfrm>
              <a:custGeom>
                <a:avLst/>
                <a:gdLst>
                  <a:gd name="T0" fmla="*/ 346 w 354"/>
                  <a:gd name="T1" fmla="*/ 76 h 76"/>
                  <a:gd name="T2" fmla="*/ 354 w 354"/>
                  <a:gd name="T3" fmla="*/ 68 h 76"/>
                  <a:gd name="T4" fmla="*/ 10 w 354"/>
                  <a:gd name="T5" fmla="*/ 0 h 76"/>
                  <a:gd name="T6" fmla="*/ 0 w 354"/>
                  <a:gd name="T7" fmla="*/ 8 h 76"/>
                  <a:gd name="T8" fmla="*/ 56 w 354"/>
                  <a:gd name="T9" fmla="*/ 18 h 76"/>
                  <a:gd name="T10" fmla="*/ 346 w 354"/>
                  <a:gd name="T11" fmla="*/ 76 h 76"/>
                </a:gdLst>
                <a:ahLst/>
                <a:cxnLst>
                  <a:cxn ang="0">
                    <a:pos x="T0" y="T1"/>
                  </a:cxn>
                  <a:cxn ang="0">
                    <a:pos x="T2" y="T3"/>
                  </a:cxn>
                  <a:cxn ang="0">
                    <a:pos x="T4" y="T5"/>
                  </a:cxn>
                  <a:cxn ang="0">
                    <a:pos x="T6" y="T7"/>
                  </a:cxn>
                  <a:cxn ang="0">
                    <a:pos x="T8" y="T9"/>
                  </a:cxn>
                  <a:cxn ang="0">
                    <a:pos x="T10" y="T11"/>
                  </a:cxn>
                </a:cxnLst>
                <a:rect l="0" t="0" r="r" b="b"/>
                <a:pathLst>
                  <a:path w="354" h="76">
                    <a:moveTo>
                      <a:pt x="346" y="76"/>
                    </a:moveTo>
                    <a:lnTo>
                      <a:pt x="354" y="68"/>
                    </a:lnTo>
                    <a:lnTo>
                      <a:pt x="10" y="0"/>
                    </a:lnTo>
                    <a:lnTo>
                      <a:pt x="0" y="8"/>
                    </a:lnTo>
                    <a:lnTo>
                      <a:pt x="56" y="18"/>
                    </a:lnTo>
                    <a:lnTo>
                      <a:pt x="346" y="76"/>
                    </a:lnTo>
                    <a:close/>
                  </a:path>
                </a:pathLst>
              </a:custGeom>
              <a:solidFill>
                <a:srgbClr val="000000"/>
              </a:solidFill>
              <a:ln w="0">
                <a:solidFill>
                  <a:srgbClr val="000000"/>
                </a:solidFill>
                <a:prstDash val="solid"/>
                <a:round/>
                <a:headEnd/>
                <a:tailEnd/>
              </a:ln>
            </p:spPr>
            <p:txBody>
              <a:bodyPr/>
              <a:lstStyle/>
              <a:p>
                <a:endParaRPr lang="en-US" sz="1050"/>
              </a:p>
            </p:txBody>
          </p:sp>
          <p:sp>
            <p:nvSpPr>
              <p:cNvPr id="50" name="Freeform 526"/>
              <p:cNvSpPr>
                <a:spLocks/>
              </p:cNvSpPr>
              <p:nvPr/>
            </p:nvSpPr>
            <p:spPr bwMode="auto">
              <a:xfrm>
                <a:off x="4166" y="1952"/>
                <a:ext cx="10" cy="304"/>
              </a:xfrm>
              <a:custGeom>
                <a:avLst/>
                <a:gdLst>
                  <a:gd name="T0" fmla="*/ 0 w 10"/>
                  <a:gd name="T1" fmla="*/ 304 h 304"/>
                  <a:gd name="T2" fmla="*/ 10 w 10"/>
                  <a:gd name="T3" fmla="*/ 296 h 304"/>
                  <a:gd name="T4" fmla="*/ 10 w 10"/>
                  <a:gd name="T5" fmla="*/ 0 h 304"/>
                  <a:gd name="T6" fmla="*/ 0 w 10"/>
                  <a:gd name="T7" fmla="*/ 8 h 304"/>
                  <a:gd name="T8" fmla="*/ 0 w 10"/>
                  <a:gd name="T9" fmla="*/ 304 h 304"/>
                </a:gdLst>
                <a:ahLst/>
                <a:cxnLst>
                  <a:cxn ang="0">
                    <a:pos x="T0" y="T1"/>
                  </a:cxn>
                  <a:cxn ang="0">
                    <a:pos x="T2" y="T3"/>
                  </a:cxn>
                  <a:cxn ang="0">
                    <a:pos x="T4" y="T5"/>
                  </a:cxn>
                  <a:cxn ang="0">
                    <a:pos x="T6" y="T7"/>
                  </a:cxn>
                  <a:cxn ang="0">
                    <a:pos x="T8" y="T9"/>
                  </a:cxn>
                </a:cxnLst>
                <a:rect l="0" t="0" r="r" b="b"/>
                <a:pathLst>
                  <a:path w="10" h="304">
                    <a:moveTo>
                      <a:pt x="0" y="304"/>
                    </a:moveTo>
                    <a:lnTo>
                      <a:pt x="10" y="296"/>
                    </a:lnTo>
                    <a:lnTo>
                      <a:pt x="10" y="0"/>
                    </a:lnTo>
                    <a:lnTo>
                      <a:pt x="0" y="8"/>
                    </a:lnTo>
                    <a:lnTo>
                      <a:pt x="0" y="304"/>
                    </a:lnTo>
                    <a:close/>
                  </a:path>
                </a:pathLst>
              </a:custGeom>
              <a:solidFill>
                <a:srgbClr val="666666"/>
              </a:solidFill>
              <a:ln w="0">
                <a:solidFill>
                  <a:srgbClr val="666666"/>
                </a:solidFill>
                <a:prstDash val="solid"/>
                <a:round/>
                <a:headEnd/>
                <a:tailEnd/>
              </a:ln>
            </p:spPr>
            <p:txBody>
              <a:bodyPr/>
              <a:lstStyle/>
              <a:p>
                <a:endParaRPr lang="en-US" sz="1050"/>
              </a:p>
            </p:txBody>
          </p:sp>
          <p:sp>
            <p:nvSpPr>
              <p:cNvPr id="51" name="Freeform 527"/>
              <p:cNvSpPr>
                <a:spLocks/>
              </p:cNvSpPr>
              <p:nvPr/>
            </p:nvSpPr>
            <p:spPr bwMode="auto">
              <a:xfrm>
                <a:off x="3822" y="1892"/>
                <a:ext cx="344" cy="364"/>
              </a:xfrm>
              <a:custGeom>
                <a:avLst/>
                <a:gdLst>
                  <a:gd name="T0" fmla="*/ 0 w 344"/>
                  <a:gd name="T1" fmla="*/ 0 h 364"/>
                  <a:gd name="T2" fmla="*/ 0 w 344"/>
                  <a:gd name="T3" fmla="*/ 296 h 364"/>
                  <a:gd name="T4" fmla="*/ 344 w 344"/>
                  <a:gd name="T5" fmla="*/ 364 h 364"/>
                  <a:gd name="T6" fmla="*/ 344 w 344"/>
                  <a:gd name="T7" fmla="*/ 68 h 364"/>
                  <a:gd name="T8" fmla="*/ 0 w 344"/>
                  <a:gd name="T9" fmla="*/ 0 h 364"/>
                </a:gdLst>
                <a:ahLst/>
                <a:cxnLst>
                  <a:cxn ang="0">
                    <a:pos x="T0" y="T1"/>
                  </a:cxn>
                  <a:cxn ang="0">
                    <a:pos x="T2" y="T3"/>
                  </a:cxn>
                  <a:cxn ang="0">
                    <a:pos x="T4" y="T5"/>
                  </a:cxn>
                  <a:cxn ang="0">
                    <a:pos x="T6" y="T7"/>
                  </a:cxn>
                  <a:cxn ang="0">
                    <a:pos x="T8" y="T9"/>
                  </a:cxn>
                </a:cxnLst>
                <a:rect l="0" t="0" r="r" b="b"/>
                <a:pathLst>
                  <a:path w="344" h="364">
                    <a:moveTo>
                      <a:pt x="0" y="0"/>
                    </a:moveTo>
                    <a:lnTo>
                      <a:pt x="0" y="296"/>
                    </a:lnTo>
                    <a:lnTo>
                      <a:pt x="344" y="364"/>
                    </a:lnTo>
                    <a:lnTo>
                      <a:pt x="344" y="68"/>
                    </a:lnTo>
                    <a:lnTo>
                      <a:pt x="0" y="0"/>
                    </a:lnTo>
                    <a:close/>
                  </a:path>
                </a:pathLst>
              </a:custGeom>
              <a:solidFill>
                <a:srgbClr val="000000"/>
              </a:solidFill>
              <a:ln w="0">
                <a:solidFill>
                  <a:srgbClr val="000000"/>
                </a:solidFill>
                <a:prstDash val="solid"/>
                <a:round/>
                <a:headEnd/>
                <a:tailEnd/>
              </a:ln>
            </p:spPr>
            <p:txBody>
              <a:bodyPr/>
              <a:lstStyle/>
              <a:p>
                <a:endParaRPr lang="en-US" sz="1050"/>
              </a:p>
            </p:txBody>
          </p:sp>
          <p:sp>
            <p:nvSpPr>
              <p:cNvPr id="52" name="Freeform 528"/>
              <p:cNvSpPr>
                <a:spLocks/>
              </p:cNvSpPr>
              <p:nvPr/>
            </p:nvSpPr>
            <p:spPr bwMode="auto">
              <a:xfrm>
                <a:off x="3854" y="1926"/>
                <a:ext cx="280" cy="296"/>
              </a:xfrm>
              <a:custGeom>
                <a:avLst/>
                <a:gdLst>
                  <a:gd name="T0" fmla="*/ 0 w 280"/>
                  <a:gd name="T1" fmla="*/ 0 h 296"/>
                  <a:gd name="T2" fmla="*/ 0 w 280"/>
                  <a:gd name="T3" fmla="*/ 240 h 296"/>
                  <a:gd name="T4" fmla="*/ 280 w 280"/>
                  <a:gd name="T5" fmla="*/ 296 h 296"/>
                  <a:gd name="T6" fmla="*/ 280 w 280"/>
                  <a:gd name="T7" fmla="*/ 56 h 296"/>
                  <a:gd name="T8" fmla="*/ 0 w 280"/>
                  <a:gd name="T9" fmla="*/ 0 h 296"/>
                </a:gdLst>
                <a:ahLst/>
                <a:cxnLst>
                  <a:cxn ang="0">
                    <a:pos x="T0" y="T1"/>
                  </a:cxn>
                  <a:cxn ang="0">
                    <a:pos x="T2" y="T3"/>
                  </a:cxn>
                  <a:cxn ang="0">
                    <a:pos x="T4" y="T5"/>
                  </a:cxn>
                  <a:cxn ang="0">
                    <a:pos x="T6" y="T7"/>
                  </a:cxn>
                  <a:cxn ang="0">
                    <a:pos x="T8" y="T9"/>
                  </a:cxn>
                </a:cxnLst>
                <a:rect l="0" t="0" r="r" b="b"/>
                <a:pathLst>
                  <a:path w="280" h="296">
                    <a:moveTo>
                      <a:pt x="0" y="0"/>
                    </a:moveTo>
                    <a:lnTo>
                      <a:pt x="0" y="240"/>
                    </a:lnTo>
                    <a:lnTo>
                      <a:pt x="280" y="296"/>
                    </a:lnTo>
                    <a:lnTo>
                      <a:pt x="280" y="56"/>
                    </a:lnTo>
                    <a:lnTo>
                      <a:pt x="0" y="0"/>
                    </a:lnTo>
                    <a:close/>
                  </a:path>
                </a:pathLst>
              </a:custGeom>
              <a:solidFill>
                <a:srgbClr val="808080"/>
              </a:solidFill>
              <a:ln w="0">
                <a:solidFill>
                  <a:srgbClr val="808080"/>
                </a:solidFill>
                <a:prstDash val="solid"/>
                <a:round/>
                <a:headEnd/>
                <a:tailEnd/>
              </a:ln>
            </p:spPr>
            <p:txBody>
              <a:bodyPr/>
              <a:lstStyle/>
              <a:p>
                <a:endParaRPr lang="en-US" sz="1050"/>
              </a:p>
            </p:txBody>
          </p:sp>
          <p:sp>
            <p:nvSpPr>
              <p:cNvPr id="53" name="Freeform 529"/>
              <p:cNvSpPr>
                <a:spLocks/>
              </p:cNvSpPr>
              <p:nvPr/>
            </p:nvSpPr>
            <p:spPr bwMode="auto">
              <a:xfrm>
                <a:off x="3896" y="2262"/>
                <a:ext cx="132" cy="36"/>
              </a:xfrm>
              <a:custGeom>
                <a:avLst/>
                <a:gdLst>
                  <a:gd name="T0" fmla="*/ 0 w 132"/>
                  <a:gd name="T1" fmla="*/ 0 h 36"/>
                  <a:gd name="T2" fmla="*/ 0 w 132"/>
                  <a:gd name="T3" fmla="*/ 12 h 36"/>
                  <a:gd name="T4" fmla="*/ 132 w 132"/>
                  <a:gd name="T5" fmla="*/ 36 h 36"/>
                  <a:gd name="T6" fmla="*/ 132 w 132"/>
                  <a:gd name="T7" fmla="*/ 24 h 36"/>
                  <a:gd name="T8" fmla="*/ 0 w 132"/>
                  <a:gd name="T9" fmla="*/ 0 h 36"/>
                </a:gdLst>
                <a:ahLst/>
                <a:cxnLst>
                  <a:cxn ang="0">
                    <a:pos x="T0" y="T1"/>
                  </a:cxn>
                  <a:cxn ang="0">
                    <a:pos x="T2" y="T3"/>
                  </a:cxn>
                  <a:cxn ang="0">
                    <a:pos x="T4" y="T5"/>
                  </a:cxn>
                  <a:cxn ang="0">
                    <a:pos x="T6" y="T7"/>
                  </a:cxn>
                  <a:cxn ang="0">
                    <a:pos x="T8" y="T9"/>
                  </a:cxn>
                </a:cxnLst>
                <a:rect l="0" t="0" r="r" b="b"/>
                <a:pathLst>
                  <a:path w="132" h="36">
                    <a:moveTo>
                      <a:pt x="0" y="0"/>
                    </a:moveTo>
                    <a:lnTo>
                      <a:pt x="0" y="12"/>
                    </a:lnTo>
                    <a:lnTo>
                      <a:pt x="132" y="36"/>
                    </a:lnTo>
                    <a:lnTo>
                      <a:pt x="132" y="24"/>
                    </a:lnTo>
                    <a:lnTo>
                      <a:pt x="0" y="0"/>
                    </a:lnTo>
                    <a:close/>
                  </a:path>
                </a:pathLst>
              </a:custGeom>
              <a:solidFill>
                <a:srgbClr val="000000"/>
              </a:solidFill>
              <a:ln w="0">
                <a:solidFill>
                  <a:srgbClr val="000000"/>
                </a:solidFill>
                <a:prstDash val="solid"/>
                <a:round/>
                <a:headEnd/>
                <a:tailEnd/>
              </a:ln>
            </p:spPr>
            <p:txBody>
              <a:bodyPr/>
              <a:lstStyle/>
              <a:p>
                <a:endParaRPr lang="en-US" sz="1050"/>
              </a:p>
            </p:txBody>
          </p:sp>
          <p:sp>
            <p:nvSpPr>
              <p:cNvPr id="54" name="Freeform 530"/>
              <p:cNvSpPr>
                <a:spLocks/>
              </p:cNvSpPr>
              <p:nvPr/>
            </p:nvSpPr>
            <p:spPr bwMode="auto">
              <a:xfrm>
                <a:off x="4028" y="2248"/>
                <a:ext cx="50" cy="50"/>
              </a:xfrm>
              <a:custGeom>
                <a:avLst/>
                <a:gdLst>
                  <a:gd name="T0" fmla="*/ 0 w 50"/>
                  <a:gd name="T1" fmla="*/ 50 h 50"/>
                  <a:gd name="T2" fmla="*/ 0 w 50"/>
                  <a:gd name="T3" fmla="*/ 38 h 50"/>
                  <a:gd name="T4" fmla="*/ 50 w 50"/>
                  <a:gd name="T5" fmla="*/ 0 h 50"/>
                  <a:gd name="T6" fmla="*/ 50 w 50"/>
                  <a:gd name="T7" fmla="*/ 14 h 50"/>
                  <a:gd name="T8" fmla="*/ 0 w 50"/>
                  <a:gd name="T9" fmla="*/ 50 h 50"/>
                </a:gdLst>
                <a:ahLst/>
                <a:cxnLst>
                  <a:cxn ang="0">
                    <a:pos x="T0" y="T1"/>
                  </a:cxn>
                  <a:cxn ang="0">
                    <a:pos x="T2" y="T3"/>
                  </a:cxn>
                  <a:cxn ang="0">
                    <a:pos x="T4" y="T5"/>
                  </a:cxn>
                  <a:cxn ang="0">
                    <a:pos x="T6" y="T7"/>
                  </a:cxn>
                  <a:cxn ang="0">
                    <a:pos x="T8" y="T9"/>
                  </a:cxn>
                </a:cxnLst>
                <a:rect l="0" t="0" r="r" b="b"/>
                <a:pathLst>
                  <a:path w="50" h="50">
                    <a:moveTo>
                      <a:pt x="0" y="50"/>
                    </a:moveTo>
                    <a:lnTo>
                      <a:pt x="0" y="38"/>
                    </a:lnTo>
                    <a:lnTo>
                      <a:pt x="50" y="0"/>
                    </a:lnTo>
                    <a:lnTo>
                      <a:pt x="50" y="14"/>
                    </a:lnTo>
                    <a:lnTo>
                      <a:pt x="0" y="50"/>
                    </a:lnTo>
                    <a:close/>
                  </a:path>
                </a:pathLst>
              </a:custGeom>
              <a:solidFill>
                <a:srgbClr val="666666"/>
              </a:solidFill>
              <a:ln w="0">
                <a:solidFill>
                  <a:srgbClr val="666666"/>
                </a:solidFill>
                <a:prstDash val="solid"/>
                <a:round/>
                <a:headEnd/>
                <a:tailEnd/>
              </a:ln>
            </p:spPr>
            <p:txBody>
              <a:bodyPr/>
              <a:lstStyle/>
              <a:p>
                <a:endParaRPr lang="en-US" sz="1050"/>
              </a:p>
            </p:txBody>
          </p:sp>
        </p:grpSp>
        <p:sp>
          <p:nvSpPr>
            <p:cNvPr id="55" name="Freeform 427"/>
            <p:cNvSpPr>
              <a:spLocks noEditPoints="1"/>
            </p:cNvSpPr>
            <p:nvPr/>
          </p:nvSpPr>
          <p:spPr bwMode="auto">
            <a:xfrm>
              <a:off x="6916959" y="3297117"/>
              <a:ext cx="492125" cy="266700"/>
            </a:xfrm>
            <a:custGeom>
              <a:avLst/>
              <a:gdLst>
                <a:gd name="T0" fmla="*/ 280 w 310"/>
                <a:gd name="T1" fmla="*/ 84 h 168"/>
                <a:gd name="T2" fmla="*/ 264 w 310"/>
                <a:gd name="T3" fmla="*/ 98 h 168"/>
                <a:gd name="T4" fmla="*/ 244 w 310"/>
                <a:gd name="T5" fmla="*/ 114 h 168"/>
                <a:gd name="T6" fmla="*/ 218 w 310"/>
                <a:gd name="T7" fmla="*/ 130 h 168"/>
                <a:gd name="T8" fmla="*/ 188 w 310"/>
                <a:gd name="T9" fmla="*/ 142 h 168"/>
                <a:gd name="T10" fmla="*/ 156 w 310"/>
                <a:gd name="T11" fmla="*/ 146 h 168"/>
                <a:gd name="T12" fmla="*/ 124 w 310"/>
                <a:gd name="T13" fmla="*/ 142 h 168"/>
                <a:gd name="T14" fmla="*/ 94 w 310"/>
                <a:gd name="T15" fmla="*/ 130 h 168"/>
                <a:gd name="T16" fmla="*/ 68 w 310"/>
                <a:gd name="T17" fmla="*/ 114 h 168"/>
                <a:gd name="T18" fmla="*/ 46 w 310"/>
                <a:gd name="T19" fmla="*/ 98 h 168"/>
                <a:gd name="T20" fmla="*/ 32 w 310"/>
                <a:gd name="T21" fmla="*/ 84 h 168"/>
                <a:gd name="T22" fmla="*/ 46 w 310"/>
                <a:gd name="T23" fmla="*/ 70 h 168"/>
                <a:gd name="T24" fmla="*/ 68 w 310"/>
                <a:gd name="T25" fmla="*/ 54 h 168"/>
                <a:gd name="T26" fmla="*/ 94 w 310"/>
                <a:gd name="T27" fmla="*/ 38 h 168"/>
                <a:gd name="T28" fmla="*/ 124 w 310"/>
                <a:gd name="T29" fmla="*/ 26 h 168"/>
                <a:gd name="T30" fmla="*/ 156 w 310"/>
                <a:gd name="T31" fmla="*/ 22 h 168"/>
                <a:gd name="T32" fmla="*/ 188 w 310"/>
                <a:gd name="T33" fmla="*/ 26 h 168"/>
                <a:gd name="T34" fmla="*/ 218 w 310"/>
                <a:gd name="T35" fmla="*/ 38 h 168"/>
                <a:gd name="T36" fmla="*/ 244 w 310"/>
                <a:gd name="T37" fmla="*/ 54 h 168"/>
                <a:gd name="T38" fmla="*/ 264 w 310"/>
                <a:gd name="T39" fmla="*/ 70 h 168"/>
                <a:gd name="T40" fmla="*/ 280 w 310"/>
                <a:gd name="T41" fmla="*/ 84 h 168"/>
                <a:gd name="T42" fmla="*/ 310 w 310"/>
                <a:gd name="T43" fmla="*/ 84 h 168"/>
                <a:gd name="T44" fmla="*/ 284 w 310"/>
                <a:gd name="T45" fmla="*/ 58 h 168"/>
                <a:gd name="T46" fmla="*/ 256 w 310"/>
                <a:gd name="T47" fmla="*/ 36 h 168"/>
                <a:gd name="T48" fmla="*/ 226 w 310"/>
                <a:gd name="T49" fmla="*/ 18 h 168"/>
                <a:gd name="T50" fmla="*/ 192 w 310"/>
                <a:gd name="T51" fmla="*/ 4 h 168"/>
                <a:gd name="T52" fmla="*/ 156 w 310"/>
                <a:gd name="T53" fmla="*/ 0 h 168"/>
                <a:gd name="T54" fmla="*/ 118 w 310"/>
                <a:gd name="T55" fmla="*/ 4 h 168"/>
                <a:gd name="T56" fmla="*/ 86 w 310"/>
                <a:gd name="T57" fmla="*/ 18 h 168"/>
                <a:gd name="T58" fmla="*/ 56 w 310"/>
                <a:gd name="T59" fmla="*/ 36 h 168"/>
                <a:gd name="T60" fmla="*/ 26 w 310"/>
                <a:gd name="T61" fmla="*/ 58 h 168"/>
                <a:gd name="T62" fmla="*/ 0 w 310"/>
                <a:gd name="T63" fmla="*/ 84 h 168"/>
                <a:gd name="T64" fmla="*/ 26 w 310"/>
                <a:gd name="T65" fmla="*/ 110 h 168"/>
                <a:gd name="T66" fmla="*/ 54 w 310"/>
                <a:gd name="T67" fmla="*/ 132 h 168"/>
                <a:gd name="T68" fmla="*/ 86 w 310"/>
                <a:gd name="T69" fmla="*/ 152 h 168"/>
                <a:gd name="T70" fmla="*/ 120 w 310"/>
                <a:gd name="T71" fmla="*/ 164 h 168"/>
                <a:gd name="T72" fmla="*/ 156 w 310"/>
                <a:gd name="T73" fmla="*/ 168 h 168"/>
                <a:gd name="T74" fmla="*/ 192 w 310"/>
                <a:gd name="T75" fmla="*/ 164 h 168"/>
                <a:gd name="T76" fmla="*/ 226 w 310"/>
                <a:gd name="T77" fmla="*/ 152 h 168"/>
                <a:gd name="T78" fmla="*/ 256 w 310"/>
                <a:gd name="T79" fmla="*/ 132 h 168"/>
                <a:gd name="T80" fmla="*/ 286 w 310"/>
                <a:gd name="T81" fmla="*/ 110 h 168"/>
                <a:gd name="T82" fmla="*/ 310 w 310"/>
                <a:gd name="T83" fmla="*/ 84 h 168"/>
                <a:gd name="T84" fmla="*/ 210 w 310"/>
                <a:gd name="T85" fmla="*/ 84 h 168"/>
                <a:gd name="T86" fmla="*/ 206 w 310"/>
                <a:gd name="T87" fmla="*/ 64 h 168"/>
                <a:gd name="T88" fmla="*/ 194 w 310"/>
                <a:gd name="T89" fmla="*/ 48 h 168"/>
                <a:gd name="T90" fmla="*/ 178 w 310"/>
                <a:gd name="T91" fmla="*/ 38 h 168"/>
                <a:gd name="T92" fmla="*/ 158 w 310"/>
                <a:gd name="T93" fmla="*/ 34 h 168"/>
                <a:gd name="T94" fmla="*/ 136 w 310"/>
                <a:gd name="T95" fmla="*/ 38 h 168"/>
                <a:gd name="T96" fmla="*/ 120 w 310"/>
                <a:gd name="T97" fmla="*/ 48 h 168"/>
                <a:gd name="T98" fmla="*/ 110 w 310"/>
                <a:gd name="T99" fmla="*/ 64 h 168"/>
                <a:gd name="T100" fmla="*/ 106 w 310"/>
                <a:gd name="T101" fmla="*/ 84 h 168"/>
                <a:gd name="T102" fmla="*/ 110 w 310"/>
                <a:gd name="T103" fmla="*/ 104 h 168"/>
                <a:gd name="T104" fmla="*/ 120 w 310"/>
                <a:gd name="T105" fmla="*/ 120 h 168"/>
                <a:gd name="T106" fmla="*/ 136 w 310"/>
                <a:gd name="T107" fmla="*/ 132 h 168"/>
                <a:gd name="T108" fmla="*/ 158 w 310"/>
                <a:gd name="T109" fmla="*/ 136 h 168"/>
                <a:gd name="T110" fmla="*/ 178 w 310"/>
                <a:gd name="T111" fmla="*/ 132 h 168"/>
                <a:gd name="T112" fmla="*/ 194 w 310"/>
                <a:gd name="T113" fmla="*/ 120 h 168"/>
                <a:gd name="T114" fmla="*/ 206 w 310"/>
                <a:gd name="T115" fmla="*/ 104 h 168"/>
                <a:gd name="T116" fmla="*/ 210 w 310"/>
                <a:gd name="T1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0" h="168">
                  <a:moveTo>
                    <a:pt x="280" y="84"/>
                  </a:moveTo>
                  <a:lnTo>
                    <a:pt x="264" y="98"/>
                  </a:lnTo>
                  <a:lnTo>
                    <a:pt x="244" y="114"/>
                  </a:lnTo>
                  <a:lnTo>
                    <a:pt x="218" y="130"/>
                  </a:lnTo>
                  <a:lnTo>
                    <a:pt x="188" y="142"/>
                  </a:lnTo>
                  <a:lnTo>
                    <a:pt x="156" y="146"/>
                  </a:lnTo>
                  <a:lnTo>
                    <a:pt x="124" y="142"/>
                  </a:lnTo>
                  <a:lnTo>
                    <a:pt x="94" y="130"/>
                  </a:lnTo>
                  <a:lnTo>
                    <a:pt x="68" y="114"/>
                  </a:lnTo>
                  <a:lnTo>
                    <a:pt x="46" y="98"/>
                  </a:lnTo>
                  <a:lnTo>
                    <a:pt x="32" y="84"/>
                  </a:lnTo>
                  <a:lnTo>
                    <a:pt x="46" y="70"/>
                  </a:lnTo>
                  <a:lnTo>
                    <a:pt x="68" y="54"/>
                  </a:lnTo>
                  <a:lnTo>
                    <a:pt x="94" y="38"/>
                  </a:lnTo>
                  <a:lnTo>
                    <a:pt x="124" y="26"/>
                  </a:lnTo>
                  <a:lnTo>
                    <a:pt x="156" y="22"/>
                  </a:lnTo>
                  <a:lnTo>
                    <a:pt x="188" y="26"/>
                  </a:lnTo>
                  <a:lnTo>
                    <a:pt x="218" y="38"/>
                  </a:lnTo>
                  <a:lnTo>
                    <a:pt x="244" y="54"/>
                  </a:lnTo>
                  <a:lnTo>
                    <a:pt x="264" y="70"/>
                  </a:lnTo>
                  <a:lnTo>
                    <a:pt x="280" y="84"/>
                  </a:lnTo>
                  <a:close/>
                  <a:moveTo>
                    <a:pt x="310" y="84"/>
                  </a:moveTo>
                  <a:lnTo>
                    <a:pt x="284" y="58"/>
                  </a:lnTo>
                  <a:lnTo>
                    <a:pt x="256" y="36"/>
                  </a:lnTo>
                  <a:lnTo>
                    <a:pt x="226" y="18"/>
                  </a:lnTo>
                  <a:lnTo>
                    <a:pt x="192" y="4"/>
                  </a:lnTo>
                  <a:lnTo>
                    <a:pt x="156" y="0"/>
                  </a:lnTo>
                  <a:lnTo>
                    <a:pt x="118" y="4"/>
                  </a:lnTo>
                  <a:lnTo>
                    <a:pt x="86" y="18"/>
                  </a:lnTo>
                  <a:lnTo>
                    <a:pt x="56" y="36"/>
                  </a:lnTo>
                  <a:lnTo>
                    <a:pt x="26" y="58"/>
                  </a:lnTo>
                  <a:lnTo>
                    <a:pt x="0" y="84"/>
                  </a:lnTo>
                  <a:lnTo>
                    <a:pt x="26" y="110"/>
                  </a:lnTo>
                  <a:lnTo>
                    <a:pt x="54" y="132"/>
                  </a:lnTo>
                  <a:lnTo>
                    <a:pt x="86" y="152"/>
                  </a:lnTo>
                  <a:lnTo>
                    <a:pt x="120" y="164"/>
                  </a:lnTo>
                  <a:lnTo>
                    <a:pt x="156" y="168"/>
                  </a:lnTo>
                  <a:lnTo>
                    <a:pt x="192" y="164"/>
                  </a:lnTo>
                  <a:lnTo>
                    <a:pt x="226" y="152"/>
                  </a:lnTo>
                  <a:lnTo>
                    <a:pt x="256" y="132"/>
                  </a:lnTo>
                  <a:lnTo>
                    <a:pt x="286" y="110"/>
                  </a:lnTo>
                  <a:lnTo>
                    <a:pt x="310" y="84"/>
                  </a:lnTo>
                  <a:close/>
                  <a:moveTo>
                    <a:pt x="210" y="84"/>
                  </a:moveTo>
                  <a:lnTo>
                    <a:pt x="206" y="64"/>
                  </a:lnTo>
                  <a:lnTo>
                    <a:pt x="194" y="48"/>
                  </a:lnTo>
                  <a:lnTo>
                    <a:pt x="178" y="38"/>
                  </a:lnTo>
                  <a:lnTo>
                    <a:pt x="158" y="34"/>
                  </a:lnTo>
                  <a:lnTo>
                    <a:pt x="136" y="38"/>
                  </a:lnTo>
                  <a:lnTo>
                    <a:pt x="120" y="48"/>
                  </a:lnTo>
                  <a:lnTo>
                    <a:pt x="110" y="64"/>
                  </a:lnTo>
                  <a:lnTo>
                    <a:pt x="106" y="84"/>
                  </a:lnTo>
                  <a:lnTo>
                    <a:pt x="110" y="104"/>
                  </a:lnTo>
                  <a:lnTo>
                    <a:pt x="120" y="120"/>
                  </a:lnTo>
                  <a:lnTo>
                    <a:pt x="136" y="132"/>
                  </a:lnTo>
                  <a:lnTo>
                    <a:pt x="158" y="136"/>
                  </a:lnTo>
                  <a:lnTo>
                    <a:pt x="178" y="132"/>
                  </a:lnTo>
                  <a:lnTo>
                    <a:pt x="194" y="120"/>
                  </a:lnTo>
                  <a:lnTo>
                    <a:pt x="206" y="104"/>
                  </a:lnTo>
                  <a:lnTo>
                    <a:pt x="210" y="84"/>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56" name="Rectangle 55"/>
            <p:cNvSpPr/>
            <p:nvPr/>
          </p:nvSpPr>
          <p:spPr>
            <a:xfrm>
              <a:off x="6723142" y="4092617"/>
              <a:ext cx="906659" cy="338555"/>
            </a:xfrm>
            <a:prstGeom prst="rect">
              <a:avLst/>
            </a:prstGeom>
          </p:spPr>
          <p:txBody>
            <a:bodyPr wrap="none">
              <a:spAutoFit/>
            </a:bodyPr>
            <a:lstStyle/>
            <a:p>
              <a:pPr algn="ctr"/>
              <a:r>
                <a:rPr kumimoji="1" lang="en-US" altLang="zh-CN" sz="1050" b="1" dirty="0"/>
                <a:t>Crawler</a:t>
              </a:r>
              <a:endParaRPr kumimoji="1" lang="zh-CN" altLang="en-US" sz="1050" b="1" dirty="0"/>
            </a:p>
          </p:txBody>
        </p:sp>
      </p:grpSp>
      <p:sp>
        <p:nvSpPr>
          <p:cNvPr id="72" name="Oval 71"/>
          <p:cNvSpPr/>
          <p:nvPr/>
        </p:nvSpPr>
        <p:spPr>
          <a:xfrm>
            <a:off x="2543596" y="967446"/>
            <a:ext cx="3968730" cy="3653305"/>
          </a:xfrm>
          <a:prstGeom prst="ellipse">
            <a:avLst/>
          </a:prstGeom>
          <a:no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9" name="Group 78"/>
          <p:cNvGrpSpPr/>
          <p:nvPr/>
        </p:nvGrpSpPr>
        <p:grpSpPr>
          <a:xfrm>
            <a:off x="6989550" y="1910319"/>
            <a:ext cx="1823828" cy="1608566"/>
            <a:chOff x="9348286" y="2467947"/>
            <a:chExt cx="2431771" cy="2144755"/>
          </a:xfrm>
        </p:grpSpPr>
        <p:sp>
          <p:nvSpPr>
            <p:cNvPr id="13" name="罐形 12"/>
            <p:cNvSpPr/>
            <p:nvPr/>
          </p:nvSpPr>
          <p:spPr>
            <a:xfrm>
              <a:off x="9929422" y="2694275"/>
              <a:ext cx="1269498" cy="1612683"/>
            </a:xfrm>
            <a:prstGeom prst="ca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050" b="1" dirty="0"/>
                <a:t>MongoDB</a:t>
              </a:r>
            </a:p>
          </p:txBody>
        </p:sp>
        <p:sp>
          <p:nvSpPr>
            <p:cNvPr id="73" name="Oval 72"/>
            <p:cNvSpPr/>
            <p:nvPr/>
          </p:nvSpPr>
          <p:spPr>
            <a:xfrm>
              <a:off x="9348286" y="2467947"/>
              <a:ext cx="2431771" cy="2144755"/>
            </a:xfrm>
            <a:prstGeom prst="ellipse">
              <a:avLst/>
            </a:prstGeom>
            <a:no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3" name="Group 934"/>
          <p:cNvGrpSpPr>
            <a:grpSpLocks/>
          </p:cNvGrpSpPr>
          <p:nvPr/>
        </p:nvGrpSpPr>
        <p:grpSpPr bwMode="auto">
          <a:xfrm>
            <a:off x="2727502" y="1125852"/>
            <a:ext cx="956417" cy="1175119"/>
            <a:chOff x="2457" y="948"/>
            <a:chExt cx="657" cy="830"/>
          </a:xfrm>
        </p:grpSpPr>
        <p:grpSp>
          <p:nvGrpSpPr>
            <p:cNvPr id="34" name="Group 924"/>
            <p:cNvGrpSpPr>
              <a:grpSpLocks/>
            </p:cNvGrpSpPr>
            <p:nvPr/>
          </p:nvGrpSpPr>
          <p:grpSpPr bwMode="auto">
            <a:xfrm>
              <a:off x="2457" y="948"/>
              <a:ext cx="384" cy="718"/>
              <a:chOff x="3092" y="2604"/>
              <a:chExt cx="342" cy="640"/>
            </a:xfrm>
          </p:grpSpPr>
          <p:sp>
            <p:nvSpPr>
              <p:cNvPr id="42" name="Freeform 925"/>
              <p:cNvSpPr>
                <a:spLocks/>
              </p:cNvSpPr>
              <p:nvPr/>
            </p:nvSpPr>
            <p:spPr bwMode="auto">
              <a:xfrm>
                <a:off x="3092" y="2604"/>
                <a:ext cx="342" cy="640"/>
              </a:xfrm>
              <a:custGeom>
                <a:avLst/>
                <a:gdLst>
                  <a:gd name="T0" fmla="*/ 138 w 342"/>
                  <a:gd name="T1" fmla="*/ 0 h 640"/>
                  <a:gd name="T2" fmla="*/ 0 w 342"/>
                  <a:gd name="T3" fmla="*/ 94 h 640"/>
                  <a:gd name="T4" fmla="*/ 0 w 342"/>
                  <a:gd name="T5" fmla="*/ 600 h 640"/>
                  <a:gd name="T6" fmla="*/ 204 w 342"/>
                  <a:gd name="T7" fmla="*/ 640 h 640"/>
                  <a:gd name="T8" fmla="*/ 204 w 342"/>
                  <a:gd name="T9" fmla="*/ 134 h 640"/>
                  <a:gd name="T10" fmla="*/ 342 w 342"/>
                  <a:gd name="T11" fmla="*/ 40 h 640"/>
                  <a:gd name="T12" fmla="*/ 138 w 342"/>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42" h="640">
                    <a:moveTo>
                      <a:pt x="138" y="0"/>
                    </a:moveTo>
                    <a:lnTo>
                      <a:pt x="0" y="94"/>
                    </a:lnTo>
                    <a:lnTo>
                      <a:pt x="0" y="600"/>
                    </a:lnTo>
                    <a:lnTo>
                      <a:pt x="204" y="640"/>
                    </a:lnTo>
                    <a:lnTo>
                      <a:pt x="204" y="134"/>
                    </a:lnTo>
                    <a:lnTo>
                      <a:pt x="342" y="40"/>
                    </a:lnTo>
                    <a:lnTo>
                      <a:pt x="138"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43" name="Freeform 926"/>
              <p:cNvSpPr>
                <a:spLocks/>
              </p:cNvSpPr>
              <p:nvPr/>
            </p:nvSpPr>
            <p:spPr bwMode="auto">
              <a:xfrm>
                <a:off x="3296" y="2644"/>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666666"/>
              </a:solidFill>
              <a:ln>
                <a:noFill/>
              </a:ln>
              <a:extLst>
                <a:ext uri="{91240B29-F687-4F45-9708-019B960494DF}">
                  <a14:hiddenLine xmlns:a14="http://schemas.microsoft.com/office/drawing/2010/main" w="0">
                    <a:solidFill>
                      <a:srgbClr val="404040"/>
                    </a:solidFill>
                    <a:prstDash val="solid"/>
                    <a:round/>
                    <a:headEnd/>
                    <a:tailEnd/>
                  </a14:hiddenLine>
                </a:ext>
              </a:extLst>
            </p:spPr>
            <p:txBody>
              <a:bodyPr/>
              <a:lstStyle/>
              <a:p>
                <a:endParaRPr lang="en-US" sz="1050"/>
              </a:p>
            </p:txBody>
          </p:sp>
        </p:grpSp>
        <p:grpSp>
          <p:nvGrpSpPr>
            <p:cNvPr id="35" name="Group 927"/>
            <p:cNvGrpSpPr>
              <a:grpSpLocks/>
            </p:cNvGrpSpPr>
            <p:nvPr/>
          </p:nvGrpSpPr>
          <p:grpSpPr bwMode="auto">
            <a:xfrm>
              <a:off x="2562" y="968"/>
              <a:ext cx="393" cy="735"/>
              <a:chOff x="3092" y="2604"/>
              <a:chExt cx="342" cy="640"/>
            </a:xfrm>
          </p:grpSpPr>
          <p:sp>
            <p:nvSpPr>
              <p:cNvPr id="40" name="Freeform 928"/>
              <p:cNvSpPr>
                <a:spLocks/>
              </p:cNvSpPr>
              <p:nvPr/>
            </p:nvSpPr>
            <p:spPr bwMode="auto">
              <a:xfrm>
                <a:off x="3092" y="2604"/>
                <a:ext cx="342" cy="640"/>
              </a:xfrm>
              <a:custGeom>
                <a:avLst/>
                <a:gdLst>
                  <a:gd name="T0" fmla="*/ 138 w 342"/>
                  <a:gd name="T1" fmla="*/ 0 h 640"/>
                  <a:gd name="T2" fmla="*/ 0 w 342"/>
                  <a:gd name="T3" fmla="*/ 94 h 640"/>
                  <a:gd name="T4" fmla="*/ 0 w 342"/>
                  <a:gd name="T5" fmla="*/ 600 h 640"/>
                  <a:gd name="T6" fmla="*/ 204 w 342"/>
                  <a:gd name="T7" fmla="*/ 640 h 640"/>
                  <a:gd name="T8" fmla="*/ 204 w 342"/>
                  <a:gd name="T9" fmla="*/ 134 h 640"/>
                  <a:gd name="T10" fmla="*/ 342 w 342"/>
                  <a:gd name="T11" fmla="*/ 40 h 640"/>
                  <a:gd name="T12" fmla="*/ 138 w 342"/>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42" h="640">
                    <a:moveTo>
                      <a:pt x="138" y="0"/>
                    </a:moveTo>
                    <a:lnTo>
                      <a:pt x="0" y="94"/>
                    </a:lnTo>
                    <a:lnTo>
                      <a:pt x="0" y="600"/>
                    </a:lnTo>
                    <a:lnTo>
                      <a:pt x="204" y="640"/>
                    </a:lnTo>
                    <a:lnTo>
                      <a:pt x="204" y="134"/>
                    </a:lnTo>
                    <a:lnTo>
                      <a:pt x="342" y="40"/>
                    </a:lnTo>
                    <a:lnTo>
                      <a:pt x="138"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41" name="Freeform 929"/>
              <p:cNvSpPr>
                <a:spLocks/>
              </p:cNvSpPr>
              <p:nvPr/>
            </p:nvSpPr>
            <p:spPr bwMode="auto">
              <a:xfrm>
                <a:off x="3296" y="2644"/>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666666"/>
              </a:solidFill>
              <a:ln>
                <a:noFill/>
              </a:ln>
              <a:extLst>
                <a:ext uri="{91240B29-F687-4F45-9708-019B960494DF}">
                  <a14:hiddenLine xmlns:a14="http://schemas.microsoft.com/office/drawing/2010/main" w="0">
                    <a:solidFill>
                      <a:srgbClr val="404040"/>
                    </a:solidFill>
                    <a:prstDash val="solid"/>
                    <a:round/>
                    <a:headEnd/>
                    <a:tailEnd/>
                  </a14:hiddenLine>
                </a:ext>
              </a:extLst>
            </p:spPr>
            <p:txBody>
              <a:bodyPr/>
              <a:lstStyle/>
              <a:p>
                <a:endParaRPr lang="en-US" sz="1050"/>
              </a:p>
            </p:txBody>
          </p:sp>
        </p:grpSp>
        <p:grpSp>
          <p:nvGrpSpPr>
            <p:cNvPr id="36" name="Group 930"/>
            <p:cNvGrpSpPr>
              <a:grpSpLocks/>
            </p:cNvGrpSpPr>
            <p:nvPr/>
          </p:nvGrpSpPr>
          <p:grpSpPr bwMode="auto">
            <a:xfrm>
              <a:off x="2652" y="987"/>
              <a:ext cx="462" cy="791"/>
              <a:chOff x="2628" y="2604"/>
              <a:chExt cx="376" cy="644"/>
            </a:xfrm>
          </p:grpSpPr>
          <p:sp>
            <p:nvSpPr>
              <p:cNvPr id="37" name="Freeform 931"/>
              <p:cNvSpPr>
                <a:spLocks/>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Lst>
                <a:ahLst/>
                <a:cxnLst>
                  <a:cxn ang="0">
                    <a:pos x="T0" y="T1"/>
                  </a:cxn>
                  <a:cxn ang="0">
                    <a:pos x="T2" y="T3"/>
                  </a:cxn>
                  <a:cxn ang="0">
                    <a:pos x="T4" y="T5"/>
                  </a:cxn>
                  <a:cxn ang="0">
                    <a:pos x="T6" y="T7"/>
                  </a:cxn>
                  <a:cxn ang="0">
                    <a:pos x="T8" y="T9"/>
                  </a:cxn>
                  <a:cxn ang="0">
                    <a:pos x="T10" y="T11"/>
                  </a:cxn>
                  <a:cxn ang="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38" name="Freeform 932"/>
              <p:cNvSpPr>
                <a:spLocks/>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Lst>
                <a:ahLst/>
                <a:cxnLst>
                  <a:cxn ang="0">
                    <a:pos x="T0" y="T1"/>
                  </a:cxn>
                  <a:cxn ang="0">
                    <a:pos x="T2" y="T3"/>
                  </a:cxn>
                  <a:cxn ang="0">
                    <a:pos x="T4" y="T5"/>
                  </a:cxn>
                  <a:cxn ang="0">
                    <a:pos x="T6" y="T7"/>
                  </a:cxn>
                  <a:cxn ang="0">
                    <a:pos x="T8" y="T9"/>
                  </a:cxn>
                </a:cxnLst>
                <a:rect l="0" t="0" r="r" b="b"/>
                <a:pathLst>
                  <a:path w="20" h="472">
                    <a:moveTo>
                      <a:pt x="20" y="472"/>
                    </a:moveTo>
                    <a:lnTo>
                      <a:pt x="0" y="468"/>
                    </a:lnTo>
                    <a:lnTo>
                      <a:pt x="0" y="0"/>
                    </a:lnTo>
                    <a:lnTo>
                      <a:pt x="20" y="4"/>
                    </a:lnTo>
                    <a:lnTo>
                      <a:pt x="20" y="472"/>
                    </a:lnTo>
                    <a:close/>
                  </a:path>
                </a:pathLst>
              </a:custGeom>
              <a:solidFill>
                <a:srgbClr val="0055AA"/>
              </a:solidFill>
              <a:ln>
                <a:noFill/>
              </a:ln>
              <a:extLst>
                <a:ext uri="{91240B29-F687-4F45-9708-019B960494DF}">
                  <a14:hiddenLine xmlns:a14="http://schemas.microsoft.com/office/drawing/2010/main" w="0">
                    <a:solidFill>
                      <a:srgbClr val="00BFFF"/>
                    </a:solidFill>
                    <a:prstDash val="solid"/>
                    <a:round/>
                    <a:headEnd/>
                    <a:tailEnd/>
                  </a14:hiddenLine>
                </a:ext>
              </a:extLst>
            </p:spPr>
            <p:txBody>
              <a:bodyPr/>
              <a:lstStyle/>
              <a:p>
                <a:endParaRPr lang="en-US" sz="1050"/>
              </a:p>
            </p:txBody>
          </p:sp>
          <p:sp>
            <p:nvSpPr>
              <p:cNvPr id="39" name="Freeform 933"/>
              <p:cNvSpPr>
                <a:spLocks/>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Lst>
                <a:ahLst/>
                <a:cxnLst>
                  <a:cxn ang="0">
                    <a:pos x="T0" y="T1"/>
                  </a:cxn>
                  <a:cxn ang="0">
                    <a:pos x="T2" y="T3"/>
                  </a:cxn>
                  <a:cxn ang="0">
                    <a:pos x="T4" y="T5"/>
                  </a:cxn>
                  <a:cxn ang="0">
                    <a:pos x="T6" y="T7"/>
                  </a:cxn>
                  <a:cxn ang="0">
                    <a:pos x="T8" y="T9"/>
                  </a:cxn>
                </a:cxnLst>
                <a:rect l="0" t="0" r="r" b="b"/>
                <a:pathLst>
                  <a:path w="138" h="600">
                    <a:moveTo>
                      <a:pt x="0" y="600"/>
                    </a:moveTo>
                    <a:lnTo>
                      <a:pt x="138" y="506"/>
                    </a:lnTo>
                    <a:lnTo>
                      <a:pt x="138" y="0"/>
                    </a:lnTo>
                    <a:lnTo>
                      <a:pt x="0" y="94"/>
                    </a:lnTo>
                    <a:lnTo>
                      <a:pt x="0" y="600"/>
                    </a:lnTo>
                    <a:close/>
                  </a:path>
                </a:pathLst>
              </a:custGeom>
              <a:solidFill>
                <a:srgbClr val="666666"/>
              </a:solidFill>
              <a:ln>
                <a:noFill/>
              </a:ln>
              <a:extLst>
                <a:ext uri="{91240B29-F687-4F45-9708-019B960494DF}">
                  <a14:hiddenLine xmlns:a14="http://schemas.microsoft.com/office/drawing/2010/main" w="0">
                    <a:solidFill>
                      <a:srgbClr val="404040"/>
                    </a:solidFill>
                    <a:prstDash val="solid"/>
                    <a:round/>
                    <a:headEnd/>
                    <a:tailEnd/>
                  </a14:hiddenLine>
                </a:ext>
              </a:extLst>
            </p:spPr>
            <p:txBody>
              <a:bodyPr/>
              <a:lstStyle/>
              <a:p>
                <a:endParaRPr lang="en-US" sz="1050"/>
              </a:p>
            </p:txBody>
          </p:sp>
        </p:grpSp>
      </p:grpSp>
      <p:grpSp>
        <p:nvGrpSpPr>
          <p:cNvPr id="78" name="Group 77"/>
          <p:cNvGrpSpPr/>
          <p:nvPr/>
        </p:nvGrpSpPr>
        <p:grpSpPr>
          <a:xfrm>
            <a:off x="266427" y="1910320"/>
            <a:ext cx="1823828" cy="1608566"/>
            <a:chOff x="326659" y="2489940"/>
            <a:chExt cx="2431771" cy="2144755"/>
          </a:xfrm>
        </p:grpSpPr>
        <p:grpSp>
          <p:nvGrpSpPr>
            <p:cNvPr id="26" name="Group 1708"/>
            <p:cNvGrpSpPr>
              <a:grpSpLocks noChangeAspect="1"/>
            </p:cNvGrpSpPr>
            <p:nvPr/>
          </p:nvGrpSpPr>
          <p:grpSpPr bwMode="auto">
            <a:xfrm>
              <a:off x="677876" y="3025665"/>
              <a:ext cx="1129103" cy="771006"/>
              <a:chOff x="1797" y="2253"/>
              <a:chExt cx="441" cy="302"/>
            </a:xfrm>
          </p:grpSpPr>
          <p:sp>
            <p:nvSpPr>
              <p:cNvPr id="27" name="Freeform 1709"/>
              <p:cNvSpPr>
                <a:spLocks noChangeAspect="1"/>
              </p:cNvSpPr>
              <p:nvPr/>
            </p:nvSpPr>
            <p:spPr bwMode="auto">
              <a:xfrm>
                <a:off x="1922" y="2423"/>
                <a:ext cx="278" cy="116"/>
              </a:xfrm>
              <a:custGeom>
                <a:avLst/>
                <a:gdLst>
                  <a:gd name="T0" fmla="*/ 320 w 320"/>
                  <a:gd name="T1" fmla="*/ 52 h 134"/>
                  <a:gd name="T2" fmla="*/ 320 w 320"/>
                  <a:gd name="T3" fmla="*/ 38 h 134"/>
                  <a:gd name="T4" fmla="*/ 118 w 320"/>
                  <a:gd name="T5" fmla="*/ 0 h 134"/>
                  <a:gd name="T6" fmla="*/ 0 w 320"/>
                  <a:gd name="T7" fmla="*/ 82 h 134"/>
                  <a:gd name="T8" fmla="*/ 22 w 320"/>
                  <a:gd name="T9" fmla="*/ 96 h 134"/>
                  <a:gd name="T10" fmla="*/ 190 w 320"/>
                  <a:gd name="T11" fmla="*/ 134 h 134"/>
                  <a:gd name="T12" fmla="*/ 320 w 320"/>
                  <a:gd name="T13" fmla="*/ 52 h 134"/>
                </a:gdLst>
                <a:ahLst/>
                <a:cxnLst>
                  <a:cxn ang="0">
                    <a:pos x="T0" y="T1"/>
                  </a:cxn>
                  <a:cxn ang="0">
                    <a:pos x="T2" y="T3"/>
                  </a:cxn>
                  <a:cxn ang="0">
                    <a:pos x="T4" y="T5"/>
                  </a:cxn>
                  <a:cxn ang="0">
                    <a:pos x="T6" y="T7"/>
                  </a:cxn>
                  <a:cxn ang="0">
                    <a:pos x="T8" y="T9"/>
                  </a:cxn>
                  <a:cxn ang="0">
                    <a:pos x="T10" y="T11"/>
                  </a:cxn>
                  <a:cxn ang="0">
                    <a:pos x="T12" y="T13"/>
                  </a:cxn>
                </a:cxnLst>
                <a:rect l="0" t="0" r="r" b="b"/>
                <a:pathLst>
                  <a:path w="320" h="134">
                    <a:moveTo>
                      <a:pt x="320" y="52"/>
                    </a:moveTo>
                    <a:lnTo>
                      <a:pt x="320" y="38"/>
                    </a:lnTo>
                    <a:lnTo>
                      <a:pt x="118" y="0"/>
                    </a:lnTo>
                    <a:lnTo>
                      <a:pt x="0" y="82"/>
                    </a:lnTo>
                    <a:lnTo>
                      <a:pt x="22" y="96"/>
                    </a:lnTo>
                    <a:lnTo>
                      <a:pt x="190" y="134"/>
                    </a:lnTo>
                    <a:lnTo>
                      <a:pt x="320" y="52"/>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28" name="Freeform 1710"/>
              <p:cNvSpPr>
                <a:spLocks noChangeAspect="1"/>
              </p:cNvSpPr>
              <p:nvPr/>
            </p:nvSpPr>
            <p:spPr bwMode="auto">
              <a:xfrm>
                <a:off x="2024" y="2288"/>
                <a:ext cx="214" cy="168"/>
              </a:xfrm>
              <a:custGeom>
                <a:avLst/>
                <a:gdLst>
                  <a:gd name="T0" fmla="*/ 202 w 246"/>
                  <a:gd name="T1" fmla="*/ 194 h 194"/>
                  <a:gd name="T2" fmla="*/ 0 w 246"/>
                  <a:gd name="T3" fmla="*/ 156 h 194"/>
                  <a:gd name="T4" fmla="*/ 42 w 246"/>
                  <a:gd name="T5" fmla="*/ 0 h 194"/>
                  <a:gd name="T6" fmla="*/ 246 w 246"/>
                  <a:gd name="T7" fmla="*/ 36 h 194"/>
                  <a:gd name="T8" fmla="*/ 202 w 246"/>
                  <a:gd name="T9" fmla="*/ 194 h 194"/>
                </a:gdLst>
                <a:ahLst/>
                <a:cxnLst>
                  <a:cxn ang="0">
                    <a:pos x="T0" y="T1"/>
                  </a:cxn>
                  <a:cxn ang="0">
                    <a:pos x="T2" y="T3"/>
                  </a:cxn>
                  <a:cxn ang="0">
                    <a:pos x="T4" y="T5"/>
                  </a:cxn>
                  <a:cxn ang="0">
                    <a:pos x="T6" y="T7"/>
                  </a:cxn>
                  <a:cxn ang="0">
                    <a:pos x="T8" y="T9"/>
                  </a:cxn>
                </a:cxnLst>
                <a:rect l="0" t="0" r="r" b="b"/>
                <a:pathLst>
                  <a:path w="246" h="194">
                    <a:moveTo>
                      <a:pt x="202" y="194"/>
                    </a:moveTo>
                    <a:lnTo>
                      <a:pt x="0" y="156"/>
                    </a:lnTo>
                    <a:lnTo>
                      <a:pt x="42" y="0"/>
                    </a:lnTo>
                    <a:lnTo>
                      <a:pt x="246" y="36"/>
                    </a:lnTo>
                    <a:lnTo>
                      <a:pt x="202" y="194"/>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050"/>
              </a:p>
            </p:txBody>
          </p:sp>
          <p:sp>
            <p:nvSpPr>
              <p:cNvPr id="29" name="Freeform 1711"/>
              <p:cNvSpPr>
                <a:spLocks noChangeAspect="1"/>
              </p:cNvSpPr>
              <p:nvPr/>
            </p:nvSpPr>
            <p:spPr bwMode="auto">
              <a:xfrm>
                <a:off x="2042" y="2302"/>
                <a:ext cx="179" cy="140"/>
              </a:xfrm>
              <a:custGeom>
                <a:avLst/>
                <a:gdLst>
                  <a:gd name="T0" fmla="*/ 170 w 206"/>
                  <a:gd name="T1" fmla="*/ 162 h 162"/>
                  <a:gd name="T2" fmla="*/ 0 w 206"/>
                  <a:gd name="T3" fmla="*/ 130 h 162"/>
                  <a:gd name="T4" fmla="*/ 36 w 206"/>
                  <a:gd name="T5" fmla="*/ 0 h 162"/>
                  <a:gd name="T6" fmla="*/ 206 w 206"/>
                  <a:gd name="T7" fmla="*/ 28 h 162"/>
                  <a:gd name="T8" fmla="*/ 170 w 206"/>
                  <a:gd name="T9" fmla="*/ 162 h 162"/>
                </a:gdLst>
                <a:ahLst/>
                <a:cxnLst>
                  <a:cxn ang="0">
                    <a:pos x="T0" y="T1"/>
                  </a:cxn>
                  <a:cxn ang="0">
                    <a:pos x="T2" y="T3"/>
                  </a:cxn>
                  <a:cxn ang="0">
                    <a:pos x="T4" y="T5"/>
                  </a:cxn>
                  <a:cxn ang="0">
                    <a:pos x="T6" y="T7"/>
                  </a:cxn>
                  <a:cxn ang="0">
                    <a:pos x="T8" y="T9"/>
                  </a:cxn>
                </a:cxnLst>
                <a:rect l="0" t="0" r="r" b="b"/>
                <a:pathLst>
                  <a:path w="206" h="162">
                    <a:moveTo>
                      <a:pt x="170" y="162"/>
                    </a:moveTo>
                    <a:lnTo>
                      <a:pt x="0" y="130"/>
                    </a:lnTo>
                    <a:lnTo>
                      <a:pt x="36" y="0"/>
                    </a:lnTo>
                    <a:lnTo>
                      <a:pt x="206" y="28"/>
                    </a:lnTo>
                    <a:lnTo>
                      <a:pt x="170" y="162"/>
                    </a:lnTo>
                    <a:close/>
                  </a:path>
                </a:pathLst>
              </a:custGeom>
              <a:solidFill>
                <a:srgbClr val="B2B2B2"/>
              </a:solidFill>
              <a:ln>
                <a:noFill/>
              </a:ln>
              <a:extLst>
                <a:ext uri="{91240B29-F687-4F45-9708-019B960494DF}">
                  <a14:hiddenLine xmlns:a14="http://schemas.microsoft.com/office/drawing/2010/main" w="0">
                    <a:solidFill>
                      <a:srgbClr val="B2B2B2"/>
                    </a:solidFill>
                    <a:prstDash val="solid"/>
                    <a:round/>
                    <a:headEnd/>
                    <a:tailEnd/>
                  </a14:hiddenLine>
                </a:ext>
              </a:extLst>
            </p:spPr>
            <p:txBody>
              <a:bodyPr/>
              <a:lstStyle/>
              <a:p>
                <a:endParaRPr lang="en-US" sz="1050"/>
              </a:p>
            </p:txBody>
          </p:sp>
          <p:grpSp>
            <p:nvGrpSpPr>
              <p:cNvPr id="30" name="Group 1712"/>
              <p:cNvGrpSpPr>
                <a:grpSpLocks noChangeAspect="1"/>
              </p:cNvGrpSpPr>
              <p:nvPr/>
            </p:nvGrpSpPr>
            <p:grpSpPr bwMode="auto">
              <a:xfrm>
                <a:off x="1797" y="2253"/>
                <a:ext cx="188" cy="302"/>
                <a:chOff x="2164" y="3298"/>
                <a:chExt cx="216" cy="348"/>
              </a:xfrm>
            </p:grpSpPr>
            <p:sp>
              <p:nvSpPr>
                <p:cNvPr id="31" name="Freeform 1713"/>
                <p:cNvSpPr>
                  <a:spLocks noChangeAspect="1"/>
                </p:cNvSpPr>
                <p:nvPr/>
              </p:nvSpPr>
              <p:spPr bwMode="auto">
                <a:xfrm>
                  <a:off x="2194" y="3298"/>
                  <a:ext cx="152" cy="154"/>
                </a:xfrm>
                <a:custGeom>
                  <a:avLst/>
                  <a:gdLst>
                    <a:gd name="T0" fmla="*/ 152 w 152"/>
                    <a:gd name="T1" fmla="*/ 76 h 154"/>
                    <a:gd name="T2" fmla="*/ 146 w 152"/>
                    <a:gd name="T3" fmla="*/ 106 h 154"/>
                    <a:gd name="T4" fmla="*/ 130 w 152"/>
                    <a:gd name="T5" fmla="*/ 130 h 154"/>
                    <a:gd name="T6" fmla="*/ 106 w 152"/>
                    <a:gd name="T7" fmla="*/ 148 h 154"/>
                    <a:gd name="T8" fmla="*/ 76 w 152"/>
                    <a:gd name="T9" fmla="*/ 154 h 154"/>
                    <a:gd name="T10" fmla="*/ 46 w 152"/>
                    <a:gd name="T11" fmla="*/ 148 h 154"/>
                    <a:gd name="T12" fmla="*/ 22 w 152"/>
                    <a:gd name="T13" fmla="*/ 130 h 154"/>
                    <a:gd name="T14" fmla="*/ 6 w 152"/>
                    <a:gd name="T15" fmla="*/ 106 h 154"/>
                    <a:gd name="T16" fmla="*/ 0 w 152"/>
                    <a:gd name="T17" fmla="*/ 76 h 154"/>
                    <a:gd name="T18" fmla="*/ 6 w 152"/>
                    <a:gd name="T19" fmla="*/ 48 h 154"/>
                    <a:gd name="T20" fmla="*/ 22 w 152"/>
                    <a:gd name="T21" fmla="*/ 24 h 154"/>
                    <a:gd name="T22" fmla="*/ 46 w 152"/>
                    <a:gd name="T23" fmla="*/ 6 h 154"/>
                    <a:gd name="T24" fmla="*/ 76 w 152"/>
                    <a:gd name="T25" fmla="*/ 0 h 154"/>
                    <a:gd name="T26" fmla="*/ 106 w 152"/>
                    <a:gd name="T27" fmla="*/ 6 h 154"/>
                    <a:gd name="T28" fmla="*/ 130 w 152"/>
                    <a:gd name="T29" fmla="*/ 24 h 154"/>
                    <a:gd name="T30" fmla="*/ 146 w 152"/>
                    <a:gd name="T31" fmla="*/ 48 h 154"/>
                    <a:gd name="T32" fmla="*/ 152 w 152"/>
                    <a:gd name="T33"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154">
                      <a:moveTo>
                        <a:pt x="152" y="76"/>
                      </a:moveTo>
                      <a:lnTo>
                        <a:pt x="146" y="106"/>
                      </a:lnTo>
                      <a:lnTo>
                        <a:pt x="130" y="130"/>
                      </a:lnTo>
                      <a:lnTo>
                        <a:pt x="106" y="148"/>
                      </a:lnTo>
                      <a:lnTo>
                        <a:pt x="76" y="154"/>
                      </a:lnTo>
                      <a:lnTo>
                        <a:pt x="46" y="148"/>
                      </a:lnTo>
                      <a:lnTo>
                        <a:pt x="22" y="130"/>
                      </a:lnTo>
                      <a:lnTo>
                        <a:pt x="6" y="106"/>
                      </a:lnTo>
                      <a:lnTo>
                        <a:pt x="0" y="76"/>
                      </a:lnTo>
                      <a:lnTo>
                        <a:pt x="6" y="48"/>
                      </a:lnTo>
                      <a:lnTo>
                        <a:pt x="22" y="24"/>
                      </a:lnTo>
                      <a:lnTo>
                        <a:pt x="46" y="6"/>
                      </a:lnTo>
                      <a:lnTo>
                        <a:pt x="76" y="0"/>
                      </a:lnTo>
                      <a:lnTo>
                        <a:pt x="106" y="6"/>
                      </a:lnTo>
                      <a:lnTo>
                        <a:pt x="130" y="24"/>
                      </a:lnTo>
                      <a:lnTo>
                        <a:pt x="146" y="48"/>
                      </a:lnTo>
                      <a:lnTo>
                        <a:pt x="152" y="76"/>
                      </a:lnTo>
                      <a:close/>
                    </a:path>
                  </a:pathLst>
                </a:custGeom>
                <a:solidFill>
                  <a:srgbClr val="666666"/>
                </a:solidFill>
                <a:ln>
                  <a:noFill/>
                </a:ln>
                <a:extLst>
                  <a:ext uri="{91240B29-F687-4F45-9708-019B960494DF}">
                    <a14:hiddenLine xmlns:a14="http://schemas.microsoft.com/office/drawing/2010/main" w="0">
                      <a:solidFill>
                        <a:srgbClr val="666666"/>
                      </a:solidFill>
                      <a:prstDash val="solid"/>
                      <a:round/>
                      <a:headEnd/>
                      <a:tailEnd/>
                    </a14:hiddenLine>
                  </a:ext>
                </a:extLst>
              </p:spPr>
              <p:txBody>
                <a:bodyPr/>
                <a:lstStyle/>
                <a:p>
                  <a:endParaRPr lang="en-US" sz="1050"/>
                </a:p>
              </p:txBody>
            </p:sp>
            <p:sp>
              <p:nvSpPr>
                <p:cNvPr id="32" name="Freeform 1714"/>
                <p:cNvSpPr>
                  <a:spLocks noChangeAspect="1"/>
                </p:cNvSpPr>
                <p:nvPr/>
              </p:nvSpPr>
              <p:spPr bwMode="auto">
                <a:xfrm>
                  <a:off x="2164" y="3466"/>
                  <a:ext cx="216" cy="180"/>
                </a:xfrm>
                <a:custGeom>
                  <a:avLst/>
                  <a:gdLst>
                    <a:gd name="T0" fmla="*/ 0 w 216"/>
                    <a:gd name="T1" fmla="*/ 136 h 180"/>
                    <a:gd name="T2" fmla="*/ 0 w 216"/>
                    <a:gd name="T3" fmla="*/ 88 h 180"/>
                    <a:gd name="T4" fmla="*/ 4 w 216"/>
                    <a:gd name="T5" fmla="*/ 60 h 180"/>
                    <a:gd name="T6" fmla="*/ 20 w 216"/>
                    <a:gd name="T7" fmla="*/ 36 h 180"/>
                    <a:gd name="T8" fmla="*/ 44 w 216"/>
                    <a:gd name="T9" fmla="*/ 16 h 180"/>
                    <a:gd name="T10" fmla="*/ 74 w 216"/>
                    <a:gd name="T11" fmla="*/ 4 h 180"/>
                    <a:gd name="T12" fmla="*/ 108 w 216"/>
                    <a:gd name="T13" fmla="*/ 0 h 180"/>
                    <a:gd name="T14" fmla="*/ 142 w 216"/>
                    <a:gd name="T15" fmla="*/ 4 h 180"/>
                    <a:gd name="T16" fmla="*/ 172 w 216"/>
                    <a:gd name="T17" fmla="*/ 16 h 180"/>
                    <a:gd name="T18" fmla="*/ 196 w 216"/>
                    <a:gd name="T19" fmla="*/ 36 h 180"/>
                    <a:gd name="T20" fmla="*/ 210 w 216"/>
                    <a:gd name="T21" fmla="*/ 60 h 180"/>
                    <a:gd name="T22" fmla="*/ 216 w 216"/>
                    <a:gd name="T23" fmla="*/ 88 h 180"/>
                    <a:gd name="T24" fmla="*/ 216 w 216"/>
                    <a:gd name="T25" fmla="*/ 180 h 180"/>
                    <a:gd name="T26" fmla="*/ 0 w 216"/>
                    <a:gd name="T27" fmla="*/ 13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80">
                      <a:moveTo>
                        <a:pt x="0" y="136"/>
                      </a:moveTo>
                      <a:lnTo>
                        <a:pt x="0" y="88"/>
                      </a:lnTo>
                      <a:lnTo>
                        <a:pt x="4" y="60"/>
                      </a:lnTo>
                      <a:lnTo>
                        <a:pt x="20" y="36"/>
                      </a:lnTo>
                      <a:lnTo>
                        <a:pt x="44" y="16"/>
                      </a:lnTo>
                      <a:lnTo>
                        <a:pt x="74" y="4"/>
                      </a:lnTo>
                      <a:lnTo>
                        <a:pt x="108" y="0"/>
                      </a:lnTo>
                      <a:lnTo>
                        <a:pt x="142" y="4"/>
                      </a:lnTo>
                      <a:lnTo>
                        <a:pt x="172" y="16"/>
                      </a:lnTo>
                      <a:lnTo>
                        <a:pt x="196" y="36"/>
                      </a:lnTo>
                      <a:lnTo>
                        <a:pt x="210" y="60"/>
                      </a:lnTo>
                      <a:lnTo>
                        <a:pt x="216" y="88"/>
                      </a:lnTo>
                      <a:lnTo>
                        <a:pt x="216" y="180"/>
                      </a:lnTo>
                      <a:lnTo>
                        <a:pt x="0" y="136"/>
                      </a:lnTo>
                      <a:close/>
                    </a:path>
                  </a:pathLst>
                </a:custGeom>
                <a:solidFill>
                  <a:srgbClr val="666666"/>
                </a:solidFill>
                <a:ln>
                  <a:noFill/>
                </a:ln>
                <a:extLst>
                  <a:ext uri="{91240B29-F687-4F45-9708-019B960494DF}">
                    <a14:hiddenLine xmlns:a14="http://schemas.microsoft.com/office/drawing/2010/main" w="0">
                      <a:solidFill>
                        <a:srgbClr val="666666"/>
                      </a:solidFill>
                      <a:prstDash val="solid"/>
                      <a:round/>
                      <a:headEnd/>
                      <a:tailEnd/>
                    </a14:hiddenLine>
                  </a:ext>
                </a:extLst>
              </p:spPr>
              <p:txBody>
                <a:bodyPr/>
                <a:lstStyle/>
                <a:p>
                  <a:endParaRPr lang="en-US" sz="1050"/>
                </a:p>
              </p:txBody>
            </p:sp>
          </p:grpSp>
        </p:grpSp>
        <p:sp>
          <p:nvSpPr>
            <p:cNvPr id="2" name="Rectangle 1"/>
            <p:cNvSpPr/>
            <p:nvPr/>
          </p:nvSpPr>
          <p:spPr>
            <a:xfrm>
              <a:off x="845562" y="3837834"/>
              <a:ext cx="1393972" cy="338555"/>
            </a:xfrm>
            <a:prstGeom prst="rect">
              <a:avLst/>
            </a:prstGeom>
          </p:spPr>
          <p:txBody>
            <a:bodyPr wrap="none">
              <a:spAutoFit/>
            </a:bodyPr>
            <a:lstStyle/>
            <a:p>
              <a:pPr algn="ctr"/>
              <a:r>
                <a:rPr kumimoji="1" lang="en-US" altLang="zh-CN" sz="1050" b="1" dirty="0" smtClean="0"/>
                <a:t>Web Browser</a:t>
              </a:r>
              <a:endParaRPr kumimoji="1" lang="zh-CN" altLang="en-US" sz="1050" b="1" dirty="0"/>
            </a:p>
          </p:txBody>
        </p:sp>
        <p:grpSp>
          <p:nvGrpSpPr>
            <p:cNvPr id="59" name="Group 1749"/>
            <p:cNvGrpSpPr>
              <a:grpSpLocks/>
            </p:cNvGrpSpPr>
            <p:nvPr/>
          </p:nvGrpSpPr>
          <p:grpSpPr bwMode="auto">
            <a:xfrm>
              <a:off x="1913857" y="3018187"/>
              <a:ext cx="381000" cy="748948"/>
              <a:chOff x="3017" y="2237"/>
              <a:chExt cx="240" cy="336"/>
            </a:xfrm>
          </p:grpSpPr>
          <p:sp>
            <p:nvSpPr>
              <p:cNvPr id="60" name="Freeform 1750"/>
              <p:cNvSpPr>
                <a:spLocks/>
              </p:cNvSpPr>
              <p:nvPr/>
            </p:nvSpPr>
            <p:spPr bwMode="auto">
              <a:xfrm>
                <a:off x="3043" y="2506"/>
                <a:ext cx="37" cy="37"/>
              </a:xfrm>
              <a:custGeom>
                <a:avLst/>
                <a:gdLst>
                  <a:gd name="T0" fmla="*/ 40 w 40"/>
                  <a:gd name="T1" fmla="*/ 20 h 40"/>
                  <a:gd name="T2" fmla="*/ 40 w 40"/>
                  <a:gd name="T3" fmla="*/ 26 h 40"/>
                  <a:gd name="T4" fmla="*/ 36 w 40"/>
                  <a:gd name="T5" fmla="*/ 32 h 40"/>
                  <a:gd name="T6" fmla="*/ 32 w 40"/>
                  <a:gd name="T7" fmla="*/ 36 h 40"/>
                  <a:gd name="T8" fmla="*/ 26 w 40"/>
                  <a:gd name="T9" fmla="*/ 38 h 40"/>
                  <a:gd name="T10" fmla="*/ 20 w 40"/>
                  <a:gd name="T11" fmla="*/ 40 h 40"/>
                  <a:gd name="T12" fmla="*/ 14 w 40"/>
                  <a:gd name="T13" fmla="*/ 38 h 40"/>
                  <a:gd name="T14" fmla="*/ 8 w 40"/>
                  <a:gd name="T15" fmla="*/ 36 h 40"/>
                  <a:gd name="T16" fmla="*/ 4 w 40"/>
                  <a:gd name="T17" fmla="*/ 32 h 40"/>
                  <a:gd name="T18" fmla="*/ 2 w 40"/>
                  <a:gd name="T19" fmla="*/ 26 h 40"/>
                  <a:gd name="T20" fmla="*/ 0 w 40"/>
                  <a:gd name="T21" fmla="*/ 20 h 40"/>
                  <a:gd name="T22" fmla="*/ 2 w 40"/>
                  <a:gd name="T23" fmla="*/ 14 h 40"/>
                  <a:gd name="T24" fmla="*/ 4 w 40"/>
                  <a:gd name="T25" fmla="*/ 8 h 40"/>
                  <a:gd name="T26" fmla="*/ 8 w 40"/>
                  <a:gd name="T27" fmla="*/ 4 h 40"/>
                  <a:gd name="T28" fmla="*/ 14 w 40"/>
                  <a:gd name="T29" fmla="*/ 0 h 40"/>
                  <a:gd name="T30" fmla="*/ 20 w 40"/>
                  <a:gd name="T31" fmla="*/ 0 h 40"/>
                  <a:gd name="T32" fmla="*/ 26 w 40"/>
                  <a:gd name="T33" fmla="*/ 0 h 40"/>
                  <a:gd name="T34" fmla="*/ 32 w 40"/>
                  <a:gd name="T35" fmla="*/ 4 h 40"/>
                  <a:gd name="T36" fmla="*/ 36 w 40"/>
                  <a:gd name="T37" fmla="*/ 8 h 40"/>
                  <a:gd name="T38" fmla="*/ 40 w 40"/>
                  <a:gd name="T39" fmla="*/ 14 h 40"/>
                  <a:gd name="T40" fmla="*/ 40 w 40"/>
                  <a:gd name="T41"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40" y="20"/>
                    </a:moveTo>
                    <a:lnTo>
                      <a:pt x="40" y="26"/>
                    </a:lnTo>
                    <a:lnTo>
                      <a:pt x="36" y="32"/>
                    </a:lnTo>
                    <a:lnTo>
                      <a:pt x="32" y="36"/>
                    </a:lnTo>
                    <a:lnTo>
                      <a:pt x="26" y="38"/>
                    </a:lnTo>
                    <a:lnTo>
                      <a:pt x="20" y="40"/>
                    </a:lnTo>
                    <a:lnTo>
                      <a:pt x="14" y="38"/>
                    </a:lnTo>
                    <a:lnTo>
                      <a:pt x="8" y="36"/>
                    </a:lnTo>
                    <a:lnTo>
                      <a:pt x="4" y="32"/>
                    </a:lnTo>
                    <a:lnTo>
                      <a:pt x="2" y="26"/>
                    </a:lnTo>
                    <a:lnTo>
                      <a:pt x="0" y="20"/>
                    </a:lnTo>
                    <a:lnTo>
                      <a:pt x="2" y="14"/>
                    </a:lnTo>
                    <a:lnTo>
                      <a:pt x="4" y="8"/>
                    </a:lnTo>
                    <a:lnTo>
                      <a:pt x="8" y="4"/>
                    </a:lnTo>
                    <a:lnTo>
                      <a:pt x="14" y="0"/>
                    </a:lnTo>
                    <a:lnTo>
                      <a:pt x="20" y="0"/>
                    </a:lnTo>
                    <a:lnTo>
                      <a:pt x="26" y="0"/>
                    </a:lnTo>
                    <a:lnTo>
                      <a:pt x="32" y="4"/>
                    </a:lnTo>
                    <a:lnTo>
                      <a:pt x="36" y="8"/>
                    </a:lnTo>
                    <a:lnTo>
                      <a:pt x="40" y="14"/>
                    </a:lnTo>
                    <a:lnTo>
                      <a:pt x="40" y="20"/>
                    </a:lnTo>
                    <a:close/>
                  </a:path>
                </a:pathLst>
              </a:custGeom>
              <a:solidFill>
                <a:srgbClr val="808080"/>
              </a:solidFill>
              <a:ln w="0">
                <a:solidFill>
                  <a:srgbClr val="808080"/>
                </a:solidFill>
                <a:prstDash val="solid"/>
                <a:round/>
                <a:headEnd/>
                <a:tailEnd/>
              </a:ln>
            </p:spPr>
            <p:txBody>
              <a:bodyPr/>
              <a:lstStyle/>
              <a:p>
                <a:endParaRPr lang="en-US" sz="1050"/>
              </a:p>
            </p:txBody>
          </p:sp>
          <p:sp>
            <p:nvSpPr>
              <p:cNvPr id="61" name="Freeform 1751"/>
              <p:cNvSpPr>
                <a:spLocks/>
              </p:cNvSpPr>
              <p:nvPr/>
            </p:nvSpPr>
            <p:spPr bwMode="auto">
              <a:xfrm>
                <a:off x="3093" y="2506"/>
                <a:ext cx="37" cy="37"/>
              </a:xfrm>
              <a:custGeom>
                <a:avLst/>
                <a:gdLst>
                  <a:gd name="T0" fmla="*/ 40 w 40"/>
                  <a:gd name="T1" fmla="*/ 20 h 40"/>
                  <a:gd name="T2" fmla="*/ 40 w 40"/>
                  <a:gd name="T3" fmla="*/ 26 h 40"/>
                  <a:gd name="T4" fmla="*/ 36 w 40"/>
                  <a:gd name="T5" fmla="*/ 32 h 40"/>
                  <a:gd name="T6" fmla="*/ 32 w 40"/>
                  <a:gd name="T7" fmla="*/ 36 h 40"/>
                  <a:gd name="T8" fmla="*/ 26 w 40"/>
                  <a:gd name="T9" fmla="*/ 38 h 40"/>
                  <a:gd name="T10" fmla="*/ 20 w 40"/>
                  <a:gd name="T11" fmla="*/ 40 h 40"/>
                  <a:gd name="T12" fmla="*/ 14 w 40"/>
                  <a:gd name="T13" fmla="*/ 38 h 40"/>
                  <a:gd name="T14" fmla="*/ 8 w 40"/>
                  <a:gd name="T15" fmla="*/ 36 h 40"/>
                  <a:gd name="T16" fmla="*/ 4 w 40"/>
                  <a:gd name="T17" fmla="*/ 32 h 40"/>
                  <a:gd name="T18" fmla="*/ 0 w 40"/>
                  <a:gd name="T19" fmla="*/ 26 h 40"/>
                  <a:gd name="T20" fmla="*/ 0 w 40"/>
                  <a:gd name="T21" fmla="*/ 20 h 40"/>
                  <a:gd name="T22" fmla="*/ 0 w 40"/>
                  <a:gd name="T23" fmla="*/ 14 h 40"/>
                  <a:gd name="T24" fmla="*/ 4 w 40"/>
                  <a:gd name="T25" fmla="*/ 8 h 40"/>
                  <a:gd name="T26" fmla="*/ 8 w 40"/>
                  <a:gd name="T27" fmla="*/ 4 h 40"/>
                  <a:gd name="T28" fmla="*/ 14 w 40"/>
                  <a:gd name="T29" fmla="*/ 0 h 40"/>
                  <a:gd name="T30" fmla="*/ 20 w 40"/>
                  <a:gd name="T31" fmla="*/ 0 h 40"/>
                  <a:gd name="T32" fmla="*/ 26 w 40"/>
                  <a:gd name="T33" fmla="*/ 0 h 40"/>
                  <a:gd name="T34" fmla="*/ 32 w 40"/>
                  <a:gd name="T35" fmla="*/ 4 h 40"/>
                  <a:gd name="T36" fmla="*/ 36 w 40"/>
                  <a:gd name="T37" fmla="*/ 8 h 40"/>
                  <a:gd name="T38" fmla="*/ 40 w 40"/>
                  <a:gd name="T39" fmla="*/ 14 h 40"/>
                  <a:gd name="T40" fmla="*/ 40 w 40"/>
                  <a:gd name="T41"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40" y="20"/>
                    </a:moveTo>
                    <a:lnTo>
                      <a:pt x="40" y="26"/>
                    </a:lnTo>
                    <a:lnTo>
                      <a:pt x="36" y="32"/>
                    </a:lnTo>
                    <a:lnTo>
                      <a:pt x="32" y="36"/>
                    </a:lnTo>
                    <a:lnTo>
                      <a:pt x="26" y="38"/>
                    </a:lnTo>
                    <a:lnTo>
                      <a:pt x="20" y="40"/>
                    </a:lnTo>
                    <a:lnTo>
                      <a:pt x="14" y="38"/>
                    </a:lnTo>
                    <a:lnTo>
                      <a:pt x="8" y="36"/>
                    </a:lnTo>
                    <a:lnTo>
                      <a:pt x="4" y="32"/>
                    </a:lnTo>
                    <a:lnTo>
                      <a:pt x="0" y="26"/>
                    </a:lnTo>
                    <a:lnTo>
                      <a:pt x="0" y="20"/>
                    </a:lnTo>
                    <a:lnTo>
                      <a:pt x="0" y="14"/>
                    </a:lnTo>
                    <a:lnTo>
                      <a:pt x="4" y="8"/>
                    </a:lnTo>
                    <a:lnTo>
                      <a:pt x="8" y="4"/>
                    </a:lnTo>
                    <a:lnTo>
                      <a:pt x="14" y="0"/>
                    </a:lnTo>
                    <a:lnTo>
                      <a:pt x="20" y="0"/>
                    </a:lnTo>
                    <a:lnTo>
                      <a:pt x="26" y="0"/>
                    </a:lnTo>
                    <a:lnTo>
                      <a:pt x="32" y="4"/>
                    </a:lnTo>
                    <a:lnTo>
                      <a:pt x="36" y="8"/>
                    </a:lnTo>
                    <a:lnTo>
                      <a:pt x="40" y="14"/>
                    </a:lnTo>
                    <a:lnTo>
                      <a:pt x="40" y="20"/>
                    </a:lnTo>
                    <a:close/>
                  </a:path>
                </a:pathLst>
              </a:custGeom>
              <a:solidFill>
                <a:srgbClr val="808080"/>
              </a:solidFill>
              <a:ln w="0">
                <a:solidFill>
                  <a:srgbClr val="808080"/>
                </a:solidFill>
                <a:prstDash val="solid"/>
                <a:round/>
                <a:headEnd/>
                <a:tailEnd/>
              </a:ln>
            </p:spPr>
            <p:txBody>
              <a:bodyPr/>
              <a:lstStyle/>
              <a:p>
                <a:endParaRPr lang="en-US" sz="1050"/>
              </a:p>
            </p:txBody>
          </p:sp>
          <p:sp>
            <p:nvSpPr>
              <p:cNvPr id="62" name="Freeform 1752"/>
              <p:cNvSpPr>
                <a:spLocks/>
              </p:cNvSpPr>
              <p:nvPr/>
            </p:nvSpPr>
            <p:spPr bwMode="auto">
              <a:xfrm>
                <a:off x="3142" y="2506"/>
                <a:ext cx="37" cy="37"/>
              </a:xfrm>
              <a:custGeom>
                <a:avLst/>
                <a:gdLst>
                  <a:gd name="T0" fmla="*/ 40 w 40"/>
                  <a:gd name="T1" fmla="*/ 20 h 40"/>
                  <a:gd name="T2" fmla="*/ 40 w 40"/>
                  <a:gd name="T3" fmla="*/ 26 h 40"/>
                  <a:gd name="T4" fmla="*/ 38 w 40"/>
                  <a:gd name="T5" fmla="*/ 32 h 40"/>
                  <a:gd name="T6" fmla="*/ 32 w 40"/>
                  <a:gd name="T7" fmla="*/ 36 h 40"/>
                  <a:gd name="T8" fmla="*/ 28 w 40"/>
                  <a:gd name="T9" fmla="*/ 38 h 40"/>
                  <a:gd name="T10" fmla="*/ 20 w 40"/>
                  <a:gd name="T11" fmla="*/ 40 h 40"/>
                  <a:gd name="T12" fmla="*/ 14 w 40"/>
                  <a:gd name="T13" fmla="*/ 38 h 40"/>
                  <a:gd name="T14" fmla="*/ 8 w 40"/>
                  <a:gd name="T15" fmla="*/ 36 h 40"/>
                  <a:gd name="T16" fmla="*/ 4 w 40"/>
                  <a:gd name="T17" fmla="*/ 32 h 40"/>
                  <a:gd name="T18" fmla="*/ 2 w 40"/>
                  <a:gd name="T19" fmla="*/ 26 h 40"/>
                  <a:gd name="T20" fmla="*/ 0 w 40"/>
                  <a:gd name="T21" fmla="*/ 20 h 40"/>
                  <a:gd name="T22" fmla="*/ 2 w 40"/>
                  <a:gd name="T23" fmla="*/ 14 h 40"/>
                  <a:gd name="T24" fmla="*/ 4 w 40"/>
                  <a:gd name="T25" fmla="*/ 8 h 40"/>
                  <a:gd name="T26" fmla="*/ 8 w 40"/>
                  <a:gd name="T27" fmla="*/ 4 h 40"/>
                  <a:gd name="T28" fmla="*/ 14 w 40"/>
                  <a:gd name="T29" fmla="*/ 0 h 40"/>
                  <a:gd name="T30" fmla="*/ 20 w 40"/>
                  <a:gd name="T31" fmla="*/ 0 h 40"/>
                  <a:gd name="T32" fmla="*/ 28 w 40"/>
                  <a:gd name="T33" fmla="*/ 0 h 40"/>
                  <a:gd name="T34" fmla="*/ 32 w 40"/>
                  <a:gd name="T35" fmla="*/ 4 h 40"/>
                  <a:gd name="T36" fmla="*/ 38 w 40"/>
                  <a:gd name="T37" fmla="*/ 8 h 40"/>
                  <a:gd name="T38" fmla="*/ 40 w 40"/>
                  <a:gd name="T39" fmla="*/ 14 h 40"/>
                  <a:gd name="T40" fmla="*/ 40 w 40"/>
                  <a:gd name="T41"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40" y="20"/>
                    </a:moveTo>
                    <a:lnTo>
                      <a:pt x="40" y="26"/>
                    </a:lnTo>
                    <a:lnTo>
                      <a:pt x="38" y="32"/>
                    </a:lnTo>
                    <a:lnTo>
                      <a:pt x="32" y="36"/>
                    </a:lnTo>
                    <a:lnTo>
                      <a:pt x="28" y="38"/>
                    </a:lnTo>
                    <a:lnTo>
                      <a:pt x="20" y="40"/>
                    </a:lnTo>
                    <a:lnTo>
                      <a:pt x="14" y="38"/>
                    </a:lnTo>
                    <a:lnTo>
                      <a:pt x="8" y="36"/>
                    </a:lnTo>
                    <a:lnTo>
                      <a:pt x="4" y="32"/>
                    </a:lnTo>
                    <a:lnTo>
                      <a:pt x="2" y="26"/>
                    </a:lnTo>
                    <a:lnTo>
                      <a:pt x="0" y="20"/>
                    </a:lnTo>
                    <a:lnTo>
                      <a:pt x="2" y="14"/>
                    </a:lnTo>
                    <a:lnTo>
                      <a:pt x="4" y="8"/>
                    </a:lnTo>
                    <a:lnTo>
                      <a:pt x="8" y="4"/>
                    </a:lnTo>
                    <a:lnTo>
                      <a:pt x="14" y="0"/>
                    </a:lnTo>
                    <a:lnTo>
                      <a:pt x="20" y="0"/>
                    </a:lnTo>
                    <a:lnTo>
                      <a:pt x="28" y="0"/>
                    </a:lnTo>
                    <a:lnTo>
                      <a:pt x="32" y="4"/>
                    </a:lnTo>
                    <a:lnTo>
                      <a:pt x="38" y="8"/>
                    </a:lnTo>
                    <a:lnTo>
                      <a:pt x="40" y="14"/>
                    </a:lnTo>
                    <a:lnTo>
                      <a:pt x="40" y="20"/>
                    </a:lnTo>
                    <a:close/>
                  </a:path>
                </a:pathLst>
              </a:custGeom>
              <a:solidFill>
                <a:srgbClr val="808080"/>
              </a:solidFill>
              <a:ln w="0">
                <a:solidFill>
                  <a:srgbClr val="808080"/>
                </a:solidFill>
                <a:prstDash val="solid"/>
                <a:round/>
                <a:headEnd/>
                <a:tailEnd/>
              </a:ln>
            </p:spPr>
            <p:txBody>
              <a:bodyPr/>
              <a:lstStyle/>
              <a:p>
                <a:endParaRPr lang="en-US" sz="1050"/>
              </a:p>
            </p:txBody>
          </p:sp>
          <p:sp>
            <p:nvSpPr>
              <p:cNvPr id="63" name="Freeform 1753"/>
              <p:cNvSpPr>
                <a:spLocks/>
              </p:cNvSpPr>
              <p:nvPr/>
            </p:nvSpPr>
            <p:spPr bwMode="auto">
              <a:xfrm>
                <a:off x="3192" y="2506"/>
                <a:ext cx="37" cy="37"/>
              </a:xfrm>
              <a:custGeom>
                <a:avLst/>
                <a:gdLst>
                  <a:gd name="T0" fmla="*/ 40 w 40"/>
                  <a:gd name="T1" fmla="*/ 20 h 40"/>
                  <a:gd name="T2" fmla="*/ 40 w 40"/>
                  <a:gd name="T3" fmla="*/ 26 h 40"/>
                  <a:gd name="T4" fmla="*/ 36 w 40"/>
                  <a:gd name="T5" fmla="*/ 32 h 40"/>
                  <a:gd name="T6" fmla="*/ 32 w 40"/>
                  <a:gd name="T7" fmla="*/ 36 h 40"/>
                  <a:gd name="T8" fmla="*/ 28 w 40"/>
                  <a:gd name="T9" fmla="*/ 38 h 40"/>
                  <a:gd name="T10" fmla="*/ 20 w 40"/>
                  <a:gd name="T11" fmla="*/ 40 h 40"/>
                  <a:gd name="T12" fmla="*/ 14 w 40"/>
                  <a:gd name="T13" fmla="*/ 38 h 40"/>
                  <a:gd name="T14" fmla="*/ 8 w 40"/>
                  <a:gd name="T15" fmla="*/ 36 h 40"/>
                  <a:gd name="T16" fmla="*/ 4 w 40"/>
                  <a:gd name="T17" fmla="*/ 32 h 40"/>
                  <a:gd name="T18" fmla="*/ 2 w 40"/>
                  <a:gd name="T19" fmla="*/ 26 h 40"/>
                  <a:gd name="T20" fmla="*/ 0 w 40"/>
                  <a:gd name="T21" fmla="*/ 20 h 40"/>
                  <a:gd name="T22" fmla="*/ 2 w 40"/>
                  <a:gd name="T23" fmla="*/ 14 h 40"/>
                  <a:gd name="T24" fmla="*/ 4 w 40"/>
                  <a:gd name="T25" fmla="*/ 8 h 40"/>
                  <a:gd name="T26" fmla="*/ 8 w 40"/>
                  <a:gd name="T27" fmla="*/ 4 h 40"/>
                  <a:gd name="T28" fmla="*/ 14 w 40"/>
                  <a:gd name="T29" fmla="*/ 0 h 40"/>
                  <a:gd name="T30" fmla="*/ 20 w 40"/>
                  <a:gd name="T31" fmla="*/ 0 h 40"/>
                  <a:gd name="T32" fmla="*/ 28 w 40"/>
                  <a:gd name="T33" fmla="*/ 0 h 40"/>
                  <a:gd name="T34" fmla="*/ 32 w 40"/>
                  <a:gd name="T35" fmla="*/ 4 h 40"/>
                  <a:gd name="T36" fmla="*/ 36 w 40"/>
                  <a:gd name="T37" fmla="*/ 8 h 40"/>
                  <a:gd name="T38" fmla="*/ 40 w 40"/>
                  <a:gd name="T39" fmla="*/ 14 h 40"/>
                  <a:gd name="T40" fmla="*/ 40 w 40"/>
                  <a:gd name="T41"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40" y="20"/>
                    </a:moveTo>
                    <a:lnTo>
                      <a:pt x="40" y="26"/>
                    </a:lnTo>
                    <a:lnTo>
                      <a:pt x="36" y="32"/>
                    </a:lnTo>
                    <a:lnTo>
                      <a:pt x="32" y="36"/>
                    </a:lnTo>
                    <a:lnTo>
                      <a:pt x="28" y="38"/>
                    </a:lnTo>
                    <a:lnTo>
                      <a:pt x="20" y="40"/>
                    </a:lnTo>
                    <a:lnTo>
                      <a:pt x="14" y="38"/>
                    </a:lnTo>
                    <a:lnTo>
                      <a:pt x="8" y="36"/>
                    </a:lnTo>
                    <a:lnTo>
                      <a:pt x="4" y="32"/>
                    </a:lnTo>
                    <a:lnTo>
                      <a:pt x="2" y="26"/>
                    </a:lnTo>
                    <a:lnTo>
                      <a:pt x="0" y="20"/>
                    </a:lnTo>
                    <a:lnTo>
                      <a:pt x="2" y="14"/>
                    </a:lnTo>
                    <a:lnTo>
                      <a:pt x="4" y="8"/>
                    </a:lnTo>
                    <a:lnTo>
                      <a:pt x="8" y="4"/>
                    </a:lnTo>
                    <a:lnTo>
                      <a:pt x="14" y="0"/>
                    </a:lnTo>
                    <a:lnTo>
                      <a:pt x="20" y="0"/>
                    </a:lnTo>
                    <a:lnTo>
                      <a:pt x="28" y="0"/>
                    </a:lnTo>
                    <a:lnTo>
                      <a:pt x="32" y="4"/>
                    </a:lnTo>
                    <a:lnTo>
                      <a:pt x="36" y="8"/>
                    </a:lnTo>
                    <a:lnTo>
                      <a:pt x="40" y="14"/>
                    </a:lnTo>
                    <a:lnTo>
                      <a:pt x="40" y="20"/>
                    </a:lnTo>
                    <a:close/>
                  </a:path>
                </a:pathLst>
              </a:custGeom>
              <a:solidFill>
                <a:srgbClr val="808080"/>
              </a:solidFill>
              <a:ln w="0">
                <a:solidFill>
                  <a:srgbClr val="808080"/>
                </a:solidFill>
                <a:prstDash val="solid"/>
                <a:round/>
                <a:headEnd/>
                <a:tailEnd/>
              </a:ln>
            </p:spPr>
            <p:txBody>
              <a:bodyPr/>
              <a:lstStyle/>
              <a:p>
                <a:endParaRPr lang="en-US" sz="1050"/>
              </a:p>
            </p:txBody>
          </p:sp>
          <p:sp>
            <p:nvSpPr>
              <p:cNvPr id="64" name="Rectangle 1754"/>
              <p:cNvSpPr>
                <a:spLocks noChangeArrowheads="1"/>
              </p:cNvSpPr>
              <p:nvPr/>
            </p:nvSpPr>
            <p:spPr bwMode="auto">
              <a:xfrm>
                <a:off x="3041" y="2265"/>
                <a:ext cx="194" cy="234"/>
              </a:xfrm>
              <a:prstGeom prst="rect">
                <a:avLst/>
              </a:prstGeom>
              <a:solidFill>
                <a:srgbClr val="808080"/>
              </a:solidFill>
              <a:ln w="0">
                <a:solidFill>
                  <a:srgbClr val="808080"/>
                </a:solidFill>
                <a:miter lim="800000"/>
                <a:headEnd/>
                <a:tailEnd/>
              </a:ln>
            </p:spPr>
            <p:txBody>
              <a:bodyPr/>
              <a:lstStyle/>
              <a:p>
                <a:endParaRPr lang="en-US" sz="1050"/>
              </a:p>
            </p:txBody>
          </p:sp>
          <p:sp>
            <p:nvSpPr>
              <p:cNvPr id="65" name="Freeform 1755"/>
              <p:cNvSpPr>
                <a:spLocks noEditPoints="1"/>
              </p:cNvSpPr>
              <p:nvPr/>
            </p:nvSpPr>
            <p:spPr bwMode="auto">
              <a:xfrm>
                <a:off x="3017" y="2237"/>
                <a:ext cx="240" cy="336"/>
              </a:xfrm>
              <a:custGeom>
                <a:avLst/>
                <a:gdLst>
                  <a:gd name="T0" fmla="*/ 30 w 258"/>
                  <a:gd name="T1" fmla="*/ 0 h 362"/>
                  <a:gd name="T2" fmla="*/ 12 w 258"/>
                  <a:gd name="T3" fmla="*/ 6 h 362"/>
                  <a:gd name="T4" fmla="*/ 2 w 258"/>
                  <a:gd name="T5" fmla="*/ 20 h 362"/>
                  <a:gd name="T6" fmla="*/ 0 w 258"/>
                  <a:gd name="T7" fmla="*/ 332 h 362"/>
                  <a:gd name="T8" fmla="*/ 6 w 258"/>
                  <a:gd name="T9" fmla="*/ 350 h 362"/>
                  <a:gd name="T10" fmla="*/ 20 w 258"/>
                  <a:gd name="T11" fmla="*/ 360 h 362"/>
                  <a:gd name="T12" fmla="*/ 230 w 258"/>
                  <a:gd name="T13" fmla="*/ 362 h 362"/>
                  <a:gd name="T14" fmla="*/ 246 w 258"/>
                  <a:gd name="T15" fmla="*/ 356 h 362"/>
                  <a:gd name="T16" fmla="*/ 256 w 258"/>
                  <a:gd name="T17" fmla="*/ 342 h 362"/>
                  <a:gd name="T18" fmla="*/ 258 w 258"/>
                  <a:gd name="T19" fmla="*/ 30 h 362"/>
                  <a:gd name="T20" fmla="*/ 252 w 258"/>
                  <a:gd name="T21" fmla="*/ 12 h 362"/>
                  <a:gd name="T22" fmla="*/ 238 w 258"/>
                  <a:gd name="T23" fmla="*/ 2 h 362"/>
                  <a:gd name="T24" fmla="*/ 48 w 258"/>
                  <a:gd name="T25" fmla="*/ 326 h 362"/>
                  <a:gd name="T26" fmla="*/ 36 w 258"/>
                  <a:gd name="T27" fmla="*/ 320 h 362"/>
                  <a:gd name="T28" fmla="*/ 32 w 258"/>
                  <a:gd name="T29" fmla="*/ 310 h 362"/>
                  <a:gd name="T30" fmla="*/ 36 w 258"/>
                  <a:gd name="T31" fmla="*/ 298 h 362"/>
                  <a:gd name="T32" fmla="*/ 48 w 258"/>
                  <a:gd name="T33" fmla="*/ 294 h 362"/>
                  <a:gd name="T34" fmla="*/ 60 w 258"/>
                  <a:gd name="T35" fmla="*/ 298 h 362"/>
                  <a:gd name="T36" fmla="*/ 64 w 258"/>
                  <a:gd name="T37" fmla="*/ 310 h 362"/>
                  <a:gd name="T38" fmla="*/ 60 w 258"/>
                  <a:gd name="T39" fmla="*/ 320 h 362"/>
                  <a:gd name="T40" fmla="*/ 48 w 258"/>
                  <a:gd name="T41" fmla="*/ 326 h 362"/>
                  <a:gd name="T42" fmla="*/ 98 w 258"/>
                  <a:gd name="T43" fmla="*/ 324 h 362"/>
                  <a:gd name="T44" fmla="*/ 88 w 258"/>
                  <a:gd name="T45" fmla="*/ 316 h 362"/>
                  <a:gd name="T46" fmla="*/ 88 w 258"/>
                  <a:gd name="T47" fmla="*/ 304 h 362"/>
                  <a:gd name="T48" fmla="*/ 98 w 258"/>
                  <a:gd name="T49" fmla="*/ 294 h 362"/>
                  <a:gd name="T50" fmla="*/ 110 w 258"/>
                  <a:gd name="T51" fmla="*/ 294 h 362"/>
                  <a:gd name="T52" fmla="*/ 118 w 258"/>
                  <a:gd name="T53" fmla="*/ 304 h 362"/>
                  <a:gd name="T54" fmla="*/ 118 w 258"/>
                  <a:gd name="T55" fmla="*/ 316 h 362"/>
                  <a:gd name="T56" fmla="*/ 110 w 258"/>
                  <a:gd name="T57" fmla="*/ 324 h 362"/>
                  <a:gd name="T58" fmla="*/ 154 w 258"/>
                  <a:gd name="T59" fmla="*/ 326 h 362"/>
                  <a:gd name="T60" fmla="*/ 142 w 258"/>
                  <a:gd name="T61" fmla="*/ 320 h 362"/>
                  <a:gd name="T62" fmla="*/ 138 w 258"/>
                  <a:gd name="T63" fmla="*/ 310 h 362"/>
                  <a:gd name="T64" fmla="*/ 142 w 258"/>
                  <a:gd name="T65" fmla="*/ 298 h 362"/>
                  <a:gd name="T66" fmla="*/ 154 w 258"/>
                  <a:gd name="T67" fmla="*/ 294 h 362"/>
                  <a:gd name="T68" fmla="*/ 166 w 258"/>
                  <a:gd name="T69" fmla="*/ 298 h 362"/>
                  <a:gd name="T70" fmla="*/ 170 w 258"/>
                  <a:gd name="T71" fmla="*/ 310 h 362"/>
                  <a:gd name="T72" fmla="*/ 166 w 258"/>
                  <a:gd name="T73" fmla="*/ 320 h 362"/>
                  <a:gd name="T74" fmla="*/ 154 w 258"/>
                  <a:gd name="T75" fmla="*/ 326 h 362"/>
                  <a:gd name="T76" fmla="*/ 204 w 258"/>
                  <a:gd name="T77" fmla="*/ 324 h 362"/>
                  <a:gd name="T78" fmla="*/ 194 w 258"/>
                  <a:gd name="T79" fmla="*/ 316 h 362"/>
                  <a:gd name="T80" fmla="*/ 194 w 258"/>
                  <a:gd name="T81" fmla="*/ 304 h 362"/>
                  <a:gd name="T82" fmla="*/ 204 w 258"/>
                  <a:gd name="T83" fmla="*/ 294 h 362"/>
                  <a:gd name="T84" fmla="*/ 216 w 258"/>
                  <a:gd name="T85" fmla="*/ 294 h 362"/>
                  <a:gd name="T86" fmla="*/ 224 w 258"/>
                  <a:gd name="T87" fmla="*/ 304 h 362"/>
                  <a:gd name="T88" fmla="*/ 224 w 258"/>
                  <a:gd name="T89" fmla="*/ 316 h 362"/>
                  <a:gd name="T90" fmla="*/ 216 w 258"/>
                  <a:gd name="T91" fmla="*/ 324 h 362"/>
                  <a:gd name="T92" fmla="*/ 228 w 258"/>
                  <a:gd name="T93" fmla="*/ 264 h 362"/>
                  <a:gd name="T94" fmla="*/ 226 w 258"/>
                  <a:gd name="T95" fmla="*/ 268 h 362"/>
                  <a:gd name="T96" fmla="*/ 218 w 258"/>
                  <a:gd name="T97" fmla="*/ 270 h 362"/>
                  <a:gd name="T98" fmla="*/ 190 w 258"/>
                  <a:gd name="T99" fmla="*/ 274 h 362"/>
                  <a:gd name="T100" fmla="*/ 150 w 258"/>
                  <a:gd name="T101" fmla="*/ 278 h 362"/>
                  <a:gd name="T102" fmla="*/ 110 w 258"/>
                  <a:gd name="T103" fmla="*/ 278 h 362"/>
                  <a:gd name="T104" fmla="*/ 70 w 258"/>
                  <a:gd name="T105" fmla="*/ 274 h 362"/>
                  <a:gd name="T106" fmla="*/ 40 w 258"/>
                  <a:gd name="T107" fmla="*/ 270 h 362"/>
                  <a:gd name="T108" fmla="*/ 32 w 258"/>
                  <a:gd name="T109" fmla="*/ 268 h 362"/>
                  <a:gd name="T110" fmla="*/ 30 w 258"/>
                  <a:gd name="T111" fmla="*/ 264 h 362"/>
                  <a:gd name="T112" fmla="*/ 32 w 258"/>
                  <a:gd name="T113" fmla="*/ 38 h 362"/>
                  <a:gd name="T114" fmla="*/ 36 w 258"/>
                  <a:gd name="T115" fmla="*/ 34 h 362"/>
                  <a:gd name="T116" fmla="*/ 226 w 258"/>
                  <a:gd name="T117" fmla="*/ 36 h 362"/>
                  <a:gd name="T118" fmla="*/ 228 w 258"/>
                  <a:gd name="T119" fmla="*/ 4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 h="362">
                    <a:moveTo>
                      <a:pt x="230" y="0"/>
                    </a:moveTo>
                    <a:lnTo>
                      <a:pt x="30" y="0"/>
                    </a:lnTo>
                    <a:lnTo>
                      <a:pt x="20" y="2"/>
                    </a:lnTo>
                    <a:lnTo>
                      <a:pt x="12" y="6"/>
                    </a:lnTo>
                    <a:lnTo>
                      <a:pt x="6" y="12"/>
                    </a:lnTo>
                    <a:lnTo>
                      <a:pt x="2" y="20"/>
                    </a:lnTo>
                    <a:lnTo>
                      <a:pt x="0" y="30"/>
                    </a:lnTo>
                    <a:lnTo>
                      <a:pt x="0" y="332"/>
                    </a:lnTo>
                    <a:lnTo>
                      <a:pt x="2" y="342"/>
                    </a:lnTo>
                    <a:lnTo>
                      <a:pt x="6" y="350"/>
                    </a:lnTo>
                    <a:lnTo>
                      <a:pt x="12" y="356"/>
                    </a:lnTo>
                    <a:lnTo>
                      <a:pt x="20" y="360"/>
                    </a:lnTo>
                    <a:lnTo>
                      <a:pt x="30" y="362"/>
                    </a:lnTo>
                    <a:lnTo>
                      <a:pt x="230" y="362"/>
                    </a:lnTo>
                    <a:lnTo>
                      <a:pt x="238" y="360"/>
                    </a:lnTo>
                    <a:lnTo>
                      <a:pt x="246" y="356"/>
                    </a:lnTo>
                    <a:lnTo>
                      <a:pt x="252" y="350"/>
                    </a:lnTo>
                    <a:lnTo>
                      <a:pt x="256" y="342"/>
                    </a:lnTo>
                    <a:lnTo>
                      <a:pt x="258" y="332"/>
                    </a:lnTo>
                    <a:lnTo>
                      <a:pt x="258" y="30"/>
                    </a:lnTo>
                    <a:lnTo>
                      <a:pt x="256" y="20"/>
                    </a:lnTo>
                    <a:lnTo>
                      <a:pt x="252" y="12"/>
                    </a:lnTo>
                    <a:lnTo>
                      <a:pt x="246" y="6"/>
                    </a:lnTo>
                    <a:lnTo>
                      <a:pt x="238" y="2"/>
                    </a:lnTo>
                    <a:lnTo>
                      <a:pt x="230" y="0"/>
                    </a:lnTo>
                    <a:close/>
                    <a:moveTo>
                      <a:pt x="48" y="326"/>
                    </a:moveTo>
                    <a:lnTo>
                      <a:pt x="42" y="324"/>
                    </a:lnTo>
                    <a:lnTo>
                      <a:pt x="36" y="320"/>
                    </a:lnTo>
                    <a:lnTo>
                      <a:pt x="34" y="316"/>
                    </a:lnTo>
                    <a:lnTo>
                      <a:pt x="32" y="310"/>
                    </a:lnTo>
                    <a:lnTo>
                      <a:pt x="34" y="304"/>
                    </a:lnTo>
                    <a:lnTo>
                      <a:pt x="36" y="298"/>
                    </a:lnTo>
                    <a:lnTo>
                      <a:pt x="42" y="294"/>
                    </a:lnTo>
                    <a:lnTo>
                      <a:pt x="48" y="294"/>
                    </a:lnTo>
                    <a:lnTo>
                      <a:pt x="54" y="294"/>
                    </a:lnTo>
                    <a:lnTo>
                      <a:pt x="60" y="298"/>
                    </a:lnTo>
                    <a:lnTo>
                      <a:pt x="64" y="304"/>
                    </a:lnTo>
                    <a:lnTo>
                      <a:pt x="64" y="310"/>
                    </a:lnTo>
                    <a:lnTo>
                      <a:pt x="64" y="316"/>
                    </a:lnTo>
                    <a:lnTo>
                      <a:pt x="60" y="320"/>
                    </a:lnTo>
                    <a:lnTo>
                      <a:pt x="54" y="324"/>
                    </a:lnTo>
                    <a:lnTo>
                      <a:pt x="48" y="326"/>
                    </a:lnTo>
                    <a:close/>
                    <a:moveTo>
                      <a:pt x="104" y="326"/>
                    </a:moveTo>
                    <a:lnTo>
                      <a:pt x="98" y="324"/>
                    </a:lnTo>
                    <a:lnTo>
                      <a:pt x="92" y="320"/>
                    </a:lnTo>
                    <a:lnTo>
                      <a:pt x="88" y="316"/>
                    </a:lnTo>
                    <a:lnTo>
                      <a:pt x="88" y="310"/>
                    </a:lnTo>
                    <a:lnTo>
                      <a:pt x="88" y="304"/>
                    </a:lnTo>
                    <a:lnTo>
                      <a:pt x="92" y="298"/>
                    </a:lnTo>
                    <a:lnTo>
                      <a:pt x="98" y="294"/>
                    </a:lnTo>
                    <a:lnTo>
                      <a:pt x="104" y="294"/>
                    </a:lnTo>
                    <a:lnTo>
                      <a:pt x="110" y="294"/>
                    </a:lnTo>
                    <a:lnTo>
                      <a:pt x="114" y="298"/>
                    </a:lnTo>
                    <a:lnTo>
                      <a:pt x="118" y="304"/>
                    </a:lnTo>
                    <a:lnTo>
                      <a:pt x="120" y="310"/>
                    </a:lnTo>
                    <a:lnTo>
                      <a:pt x="118" y="316"/>
                    </a:lnTo>
                    <a:lnTo>
                      <a:pt x="114" y="320"/>
                    </a:lnTo>
                    <a:lnTo>
                      <a:pt x="110" y="324"/>
                    </a:lnTo>
                    <a:lnTo>
                      <a:pt x="104" y="326"/>
                    </a:lnTo>
                    <a:close/>
                    <a:moveTo>
                      <a:pt x="154" y="326"/>
                    </a:moveTo>
                    <a:lnTo>
                      <a:pt x="148" y="324"/>
                    </a:lnTo>
                    <a:lnTo>
                      <a:pt x="142" y="320"/>
                    </a:lnTo>
                    <a:lnTo>
                      <a:pt x="140" y="316"/>
                    </a:lnTo>
                    <a:lnTo>
                      <a:pt x="138" y="310"/>
                    </a:lnTo>
                    <a:lnTo>
                      <a:pt x="140" y="304"/>
                    </a:lnTo>
                    <a:lnTo>
                      <a:pt x="142" y="298"/>
                    </a:lnTo>
                    <a:lnTo>
                      <a:pt x="148" y="294"/>
                    </a:lnTo>
                    <a:lnTo>
                      <a:pt x="154" y="294"/>
                    </a:lnTo>
                    <a:lnTo>
                      <a:pt x="160" y="294"/>
                    </a:lnTo>
                    <a:lnTo>
                      <a:pt x="166" y="298"/>
                    </a:lnTo>
                    <a:lnTo>
                      <a:pt x="170" y="304"/>
                    </a:lnTo>
                    <a:lnTo>
                      <a:pt x="170" y="310"/>
                    </a:lnTo>
                    <a:lnTo>
                      <a:pt x="170" y="316"/>
                    </a:lnTo>
                    <a:lnTo>
                      <a:pt x="166" y="320"/>
                    </a:lnTo>
                    <a:lnTo>
                      <a:pt x="160" y="324"/>
                    </a:lnTo>
                    <a:lnTo>
                      <a:pt x="154" y="326"/>
                    </a:lnTo>
                    <a:close/>
                    <a:moveTo>
                      <a:pt x="210" y="326"/>
                    </a:moveTo>
                    <a:lnTo>
                      <a:pt x="204" y="324"/>
                    </a:lnTo>
                    <a:lnTo>
                      <a:pt x="198" y="320"/>
                    </a:lnTo>
                    <a:lnTo>
                      <a:pt x="194" y="316"/>
                    </a:lnTo>
                    <a:lnTo>
                      <a:pt x="194" y="310"/>
                    </a:lnTo>
                    <a:lnTo>
                      <a:pt x="194" y="304"/>
                    </a:lnTo>
                    <a:lnTo>
                      <a:pt x="198" y="298"/>
                    </a:lnTo>
                    <a:lnTo>
                      <a:pt x="204" y="294"/>
                    </a:lnTo>
                    <a:lnTo>
                      <a:pt x="210" y="294"/>
                    </a:lnTo>
                    <a:lnTo>
                      <a:pt x="216" y="294"/>
                    </a:lnTo>
                    <a:lnTo>
                      <a:pt x="220" y="298"/>
                    </a:lnTo>
                    <a:lnTo>
                      <a:pt x="224" y="304"/>
                    </a:lnTo>
                    <a:lnTo>
                      <a:pt x="226" y="310"/>
                    </a:lnTo>
                    <a:lnTo>
                      <a:pt x="224" y="316"/>
                    </a:lnTo>
                    <a:lnTo>
                      <a:pt x="220" y="320"/>
                    </a:lnTo>
                    <a:lnTo>
                      <a:pt x="216" y="324"/>
                    </a:lnTo>
                    <a:lnTo>
                      <a:pt x="210" y="326"/>
                    </a:lnTo>
                    <a:close/>
                    <a:moveTo>
                      <a:pt x="228" y="264"/>
                    </a:moveTo>
                    <a:lnTo>
                      <a:pt x="228" y="266"/>
                    </a:lnTo>
                    <a:lnTo>
                      <a:pt x="226" y="268"/>
                    </a:lnTo>
                    <a:lnTo>
                      <a:pt x="222" y="268"/>
                    </a:lnTo>
                    <a:lnTo>
                      <a:pt x="218" y="270"/>
                    </a:lnTo>
                    <a:lnTo>
                      <a:pt x="206" y="272"/>
                    </a:lnTo>
                    <a:lnTo>
                      <a:pt x="190" y="274"/>
                    </a:lnTo>
                    <a:lnTo>
                      <a:pt x="170" y="276"/>
                    </a:lnTo>
                    <a:lnTo>
                      <a:pt x="150" y="278"/>
                    </a:lnTo>
                    <a:lnTo>
                      <a:pt x="130" y="280"/>
                    </a:lnTo>
                    <a:lnTo>
                      <a:pt x="110" y="278"/>
                    </a:lnTo>
                    <a:lnTo>
                      <a:pt x="90" y="276"/>
                    </a:lnTo>
                    <a:lnTo>
                      <a:pt x="70" y="274"/>
                    </a:lnTo>
                    <a:lnTo>
                      <a:pt x="52" y="272"/>
                    </a:lnTo>
                    <a:lnTo>
                      <a:pt x="40" y="270"/>
                    </a:lnTo>
                    <a:lnTo>
                      <a:pt x="36" y="268"/>
                    </a:lnTo>
                    <a:lnTo>
                      <a:pt x="32" y="268"/>
                    </a:lnTo>
                    <a:lnTo>
                      <a:pt x="32" y="266"/>
                    </a:lnTo>
                    <a:lnTo>
                      <a:pt x="30" y="264"/>
                    </a:lnTo>
                    <a:lnTo>
                      <a:pt x="30" y="40"/>
                    </a:lnTo>
                    <a:lnTo>
                      <a:pt x="32" y="38"/>
                    </a:lnTo>
                    <a:lnTo>
                      <a:pt x="32" y="36"/>
                    </a:lnTo>
                    <a:lnTo>
                      <a:pt x="36" y="34"/>
                    </a:lnTo>
                    <a:lnTo>
                      <a:pt x="222" y="34"/>
                    </a:lnTo>
                    <a:lnTo>
                      <a:pt x="226" y="36"/>
                    </a:lnTo>
                    <a:lnTo>
                      <a:pt x="228" y="38"/>
                    </a:lnTo>
                    <a:lnTo>
                      <a:pt x="228" y="40"/>
                    </a:lnTo>
                    <a:lnTo>
                      <a:pt x="228" y="264"/>
                    </a:lnTo>
                    <a:close/>
                  </a:path>
                </a:pathLst>
              </a:custGeom>
              <a:solidFill>
                <a:srgbClr val="000000"/>
              </a:solidFill>
              <a:ln w="0">
                <a:solidFill>
                  <a:srgbClr val="000000"/>
                </a:solidFill>
                <a:prstDash val="solid"/>
                <a:round/>
                <a:headEnd/>
                <a:tailEnd/>
              </a:ln>
            </p:spPr>
            <p:txBody>
              <a:bodyPr/>
              <a:lstStyle/>
              <a:p>
                <a:endParaRPr lang="en-US" sz="1050"/>
              </a:p>
            </p:txBody>
          </p:sp>
        </p:grpSp>
        <p:sp>
          <p:nvSpPr>
            <p:cNvPr id="75" name="Oval 74"/>
            <p:cNvSpPr/>
            <p:nvPr/>
          </p:nvSpPr>
          <p:spPr>
            <a:xfrm>
              <a:off x="326659" y="2489940"/>
              <a:ext cx="2431771" cy="2144755"/>
            </a:xfrm>
            <a:prstGeom prst="ellipse">
              <a:avLst/>
            </a:prstGeom>
            <a:no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77" name="Picture 76"/>
          <p:cNvPicPr>
            <a:picLocks noChangeAspect="1"/>
          </p:cNvPicPr>
          <p:nvPr/>
        </p:nvPicPr>
        <p:blipFill>
          <a:blip r:embed="rId5"/>
          <a:stretch>
            <a:fillRect/>
          </a:stretch>
        </p:blipFill>
        <p:spPr>
          <a:xfrm>
            <a:off x="1749138" y="291811"/>
            <a:ext cx="2112232" cy="1170780"/>
          </a:xfrm>
          <a:prstGeom prst="rect">
            <a:avLst/>
          </a:prstGeom>
        </p:spPr>
      </p:pic>
      <p:pic>
        <p:nvPicPr>
          <p:cNvPr id="66"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966279"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Picture 6"/>
          <p:cNvPicPr>
            <a:picLocks noChangeAspect="1"/>
          </p:cNvPicPr>
          <p:nvPr/>
        </p:nvPicPr>
        <p:blipFill>
          <a:blip r:embed="rId7">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68" name="TextBox 67"/>
          <p:cNvSpPr txBox="1"/>
          <p:nvPr/>
        </p:nvSpPr>
        <p:spPr>
          <a:xfrm>
            <a:off x="5395" y="99745"/>
            <a:ext cx="914793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ARCHITECTURE DIAGRAM</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sp>
        <p:nvSpPr>
          <p:cNvPr id="69" name="Rectangle 68"/>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pic>
        <p:nvPicPr>
          <p:cNvPr id="3" name="圖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6837" y="3477994"/>
            <a:ext cx="1043056" cy="554817"/>
          </a:xfrm>
          <a:prstGeom prst="rect">
            <a:avLst/>
          </a:prstGeom>
        </p:spPr>
      </p:pic>
      <p:pic>
        <p:nvPicPr>
          <p:cNvPr id="4" name="圖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0533" y="3554538"/>
            <a:ext cx="915672" cy="515066"/>
          </a:xfrm>
          <a:prstGeom prst="rect">
            <a:avLst/>
          </a:prstGeom>
        </p:spPr>
      </p:pic>
      <p:pic>
        <p:nvPicPr>
          <p:cNvPr id="8" name="圖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3919" y="4101744"/>
            <a:ext cx="2104296" cy="424133"/>
          </a:xfrm>
          <a:prstGeom prst="rect">
            <a:avLst/>
          </a:prstGeom>
        </p:spPr>
      </p:pic>
      <p:sp>
        <p:nvSpPr>
          <p:cNvPr id="74" name="Rectangle 57"/>
          <p:cNvSpPr/>
          <p:nvPr/>
        </p:nvSpPr>
        <p:spPr>
          <a:xfrm>
            <a:off x="4111198" y="3279781"/>
            <a:ext cx="1151277" cy="276999"/>
          </a:xfrm>
          <a:prstGeom prst="rect">
            <a:avLst/>
          </a:prstGeom>
        </p:spPr>
        <p:txBody>
          <a:bodyPr wrap="none">
            <a:spAutoFit/>
          </a:bodyPr>
          <a:lstStyle/>
          <a:p>
            <a:pPr algn="ctr"/>
            <a:r>
              <a:rPr kumimoji="1" lang="en-US" altLang="zh-CN" sz="1200" b="1" dirty="0"/>
              <a:t>Data Pipeline</a:t>
            </a:r>
          </a:p>
        </p:txBody>
      </p:sp>
    </p:spTree>
    <p:extLst>
      <p:ext uri="{BB962C8B-B14F-4D97-AF65-F5344CB8AC3E}">
        <p14:creationId xmlns:p14="http://schemas.microsoft.com/office/powerpoint/2010/main" val="9866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66"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966279"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68" name="TextBox 67"/>
          <p:cNvSpPr txBox="1"/>
          <p:nvPr/>
        </p:nvSpPr>
        <p:spPr>
          <a:xfrm>
            <a:off x="-3933" y="296176"/>
            <a:ext cx="914793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3200" b="1" dirty="0" smtClean="0">
                <a:latin typeface="Tahoma" charset="0"/>
                <a:ea typeface="Tahoma" charset="0"/>
                <a:cs typeface="Tahoma" charset="0"/>
              </a:rPr>
              <a:t>MATCHING </a:t>
            </a:r>
            <a:r>
              <a:rPr lang="mr-IN" sz="3200" b="1" dirty="0" smtClean="0">
                <a:latin typeface="Tahoma" charset="0"/>
                <a:ea typeface="Tahoma" charset="0"/>
                <a:cs typeface="Tahoma" charset="0"/>
              </a:rPr>
              <a:t>–</a:t>
            </a:r>
            <a:r>
              <a:rPr lang="en-US" sz="3200" b="1" dirty="0" smtClean="0">
                <a:latin typeface="Tahoma" charset="0"/>
                <a:ea typeface="Tahoma" charset="0"/>
                <a:cs typeface="Tahoma" charset="0"/>
              </a:rPr>
              <a:t> </a:t>
            </a:r>
            <a:r>
              <a:rPr lang="en-US" altLang="zh-TW" sz="3200" b="1" dirty="0" smtClean="0"/>
              <a:t>WIDE FFM IN THE DEEP</a:t>
            </a:r>
            <a:endParaRPr lang="en-US" sz="3200" b="1" dirty="0">
              <a:latin typeface="Tahoma" charset="0"/>
              <a:ea typeface="Tahoma" charset="0"/>
              <a:cs typeface="Tahoma" charset="0"/>
            </a:endParaRPr>
          </a:p>
        </p:txBody>
      </p:sp>
      <p:sp>
        <p:nvSpPr>
          <p:cNvPr id="69" name="Rectangle 68"/>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hangingPunct="1">
              <a:spcBef>
                <a:spcPct val="0"/>
              </a:spcBef>
              <a:spcAft>
                <a:spcPct val="0"/>
              </a:spcAft>
            </a:pPr>
            <a:endParaRPr lang="en-US" sz="2000" dirty="0">
              <a:solidFill>
                <a:srgbClr val="E6AF00"/>
              </a:solidFill>
            </a:endParaRPr>
          </a:p>
        </p:txBody>
      </p:sp>
      <p:pic>
        <p:nvPicPr>
          <p:cNvPr id="76" name="圖片 75"/>
          <p:cNvPicPr>
            <a:picLocks noChangeAspect="1"/>
          </p:cNvPicPr>
          <p:nvPr/>
        </p:nvPicPr>
        <p:blipFill rotWithShape="1">
          <a:blip r:embed="rId5">
            <a:extLst>
              <a:ext uri="{28A0092B-C50C-407E-A947-70E740481C1C}">
                <a14:useLocalDpi xmlns:a14="http://schemas.microsoft.com/office/drawing/2010/main" val="0"/>
              </a:ext>
            </a:extLst>
          </a:blip>
          <a:srcRect l="25191" t="1286" r="24826" b="14466"/>
          <a:stretch/>
        </p:blipFill>
        <p:spPr>
          <a:xfrm>
            <a:off x="833716" y="1234784"/>
            <a:ext cx="7019365" cy="2390357"/>
          </a:xfrm>
          <a:prstGeom prst="rect">
            <a:avLst/>
          </a:prstGeom>
        </p:spPr>
      </p:pic>
      <p:sp>
        <p:nvSpPr>
          <p:cNvPr id="7" name="矩形 6"/>
          <p:cNvSpPr/>
          <p:nvPr/>
        </p:nvSpPr>
        <p:spPr>
          <a:xfrm>
            <a:off x="2976282" y="2774576"/>
            <a:ext cx="2949389" cy="493059"/>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TW" altLang="en-US" sz="1400" b="0" i="0" u="none" strike="noStrike" cap="none" spc="0" normalizeH="0" baseline="0">
              <a:ln>
                <a:noFill/>
              </a:ln>
              <a:solidFill>
                <a:srgbClr val="000000"/>
              </a:solidFill>
              <a:effectLst/>
              <a:uFillTx/>
              <a:latin typeface="+mn-lt"/>
              <a:ea typeface="+mn-ea"/>
              <a:cs typeface="+mn-cs"/>
              <a:sym typeface="Arial"/>
            </a:endParaRPr>
          </a:p>
        </p:txBody>
      </p:sp>
      <p:sp>
        <p:nvSpPr>
          <p:cNvPr id="9" name="文字方塊 8"/>
          <p:cNvSpPr txBox="1"/>
          <p:nvPr/>
        </p:nvSpPr>
        <p:spPr>
          <a:xfrm>
            <a:off x="2262729" y="3978977"/>
            <a:ext cx="27404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TW" sz="14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Arial"/>
              </a:rPr>
              <a:t>Field-aware</a:t>
            </a:r>
            <a:r>
              <a:rPr kumimoji="0" lang="en-US" altLang="zh-TW" sz="1400" b="1"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Arial"/>
              </a:rPr>
              <a:t> Factorization Machines</a:t>
            </a:r>
            <a:endParaRPr kumimoji="0" lang="zh-TW" altLang="en-US" sz="14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endParaRPr>
          </a:p>
        </p:txBody>
      </p:sp>
      <p:sp>
        <p:nvSpPr>
          <p:cNvPr id="10" name="向下箭號 9"/>
          <p:cNvSpPr/>
          <p:nvPr/>
        </p:nvSpPr>
        <p:spPr>
          <a:xfrm>
            <a:off x="2976282" y="3379699"/>
            <a:ext cx="295835" cy="55759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TW" altLang="en-US" sz="1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66599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2787</TotalTime>
  <Words>701</Words>
  <Application>Microsoft Macintosh PowerPoint</Application>
  <PresentationFormat>On-screen Show (16:9)</PresentationFormat>
  <Paragraphs>122</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Helvetica</vt:lpstr>
      <vt:lpstr>Sniglet</vt:lpstr>
      <vt:lpstr>Tahoma</vt:lpstr>
      <vt:lpstr>Walter Turncoat</vt:lpstr>
      <vt:lpstr>Arial</vt:lpstr>
      <vt:lpstr>Ursula template</vt:lpstr>
      <vt:lpstr>How might we help disadvantaged youth gain the skills required to get a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might we help disadvantaged youth and young professionals gain the skills by organizations to gain a job?</dc:title>
  <cp:lastModifiedBy>Michael Daniel Capozzi</cp:lastModifiedBy>
  <cp:revision>88</cp:revision>
  <dcterms:modified xsi:type="dcterms:W3CDTF">2017-10-13T19:45:49Z</dcterms:modified>
</cp:coreProperties>
</file>